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3"/>
  </p:notesMasterIdLst>
  <p:sldIdLst>
    <p:sldId id="312" r:id="rId2"/>
  </p:sldIdLst>
  <p:sldSz cx="36576000" cy="27432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7889" autoAdjust="0"/>
    <p:restoredTop sz="92056" autoAdjust="0"/>
  </p:normalViewPr>
  <p:slideViewPr>
    <p:cSldViewPr snapToGrid="0">
      <p:cViewPr>
        <p:scale>
          <a:sx n="40" d="100"/>
          <a:sy n="40" d="100"/>
        </p:scale>
        <p:origin x="4878" y="216"/>
      </p:cViewPr>
      <p:guideLst/>
    </p:cSldViewPr>
  </p:slideViewPr>
  <p:notesTextViewPr>
    <p:cViewPr>
      <p:scale>
        <a:sx n="1" d="1"/>
        <a:sy n="1" d="1"/>
      </p:scale>
      <p:origin x="0" y="-24"/>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jpg>
</file>

<file path=ppt/media/image10.png>
</file>

<file path=ppt/media/image11.pn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Z"/>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94930AC-0CAE-454E-82AE-CCEF7F275F04}" type="datetimeFigureOut">
              <a:rPr lang="en-NZ" smtClean="0"/>
              <a:t>21/09/2022</a:t>
            </a:fld>
            <a:endParaRPr lang="en-NZ"/>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NZ"/>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Z"/>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Z"/>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25D731-ABFE-4BF9-BEFA-71EE5D3187B2}" type="slidenum">
              <a:rPr lang="en-NZ" smtClean="0"/>
              <a:t>‹#›</a:t>
            </a:fld>
            <a:endParaRPr lang="en-NZ"/>
          </a:p>
        </p:txBody>
      </p:sp>
    </p:spTree>
    <p:extLst>
      <p:ext uri="{BB962C8B-B14F-4D97-AF65-F5344CB8AC3E}">
        <p14:creationId xmlns:p14="http://schemas.microsoft.com/office/powerpoint/2010/main" val="43023300"/>
      </p:ext>
    </p:extLst>
  </p:cSld>
  <p:clrMap bg1="lt1" tx1="dk1" bg2="lt2" tx2="dk2" accent1="accent1" accent2="accent2" accent3="accent3" accent4="accent4" accent5="accent5" accent6="accent6" hlink="hlink" folHlink="folHlink"/>
  <p:notesStyle>
    <a:lvl1pPr marL="0" algn="l" defTabSz="3657509" rtl="0" eaLnBrk="1" latinLnBrk="0" hangingPunct="1">
      <a:defRPr sz="4800" kern="1200">
        <a:solidFill>
          <a:schemeClr val="tx1"/>
        </a:solidFill>
        <a:latin typeface="+mn-lt"/>
        <a:ea typeface="+mn-ea"/>
        <a:cs typeface="+mn-cs"/>
      </a:defRPr>
    </a:lvl1pPr>
    <a:lvl2pPr marL="1828754" algn="l" defTabSz="3657509" rtl="0" eaLnBrk="1" latinLnBrk="0" hangingPunct="1">
      <a:defRPr sz="4800" kern="1200">
        <a:solidFill>
          <a:schemeClr val="tx1"/>
        </a:solidFill>
        <a:latin typeface="+mn-lt"/>
        <a:ea typeface="+mn-ea"/>
        <a:cs typeface="+mn-cs"/>
      </a:defRPr>
    </a:lvl2pPr>
    <a:lvl3pPr marL="3657509" algn="l" defTabSz="3657509" rtl="0" eaLnBrk="1" latinLnBrk="0" hangingPunct="1">
      <a:defRPr sz="4800" kern="1200">
        <a:solidFill>
          <a:schemeClr val="tx1"/>
        </a:solidFill>
        <a:latin typeface="+mn-lt"/>
        <a:ea typeface="+mn-ea"/>
        <a:cs typeface="+mn-cs"/>
      </a:defRPr>
    </a:lvl3pPr>
    <a:lvl4pPr marL="5486263" algn="l" defTabSz="3657509" rtl="0" eaLnBrk="1" latinLnBrk="0" hangingPunct="1">
      <a:defRPr sz="4800" kern="1200">
        <a:solidFill>
          <a:schemeClr val="tx1"/>
        </a:solidFill>
        <a:latin typeface="+mn-lt"/>
        <a:ea typeface="+mn-ea"/>
        <a:cs typeface="+mn-cs"/>
      </a:defRPr>
    </a:lvl4pPr>
    <a:lvl5pPr marL="7315017" algn="l" defTabSz="3657509" rtl="0" eaLnBrk="1" latinLnBrk="0" hangingPunct="1">
      <a:defRPr sz="4800" kern="1200">
        <a:solidFill>
          <a:schemeClr val="tx1"/>
        </a:solidFill>
        <a:latin typeface="+mn-lt"/>
        <a:ea typeface="+mn-ea"/>
        <a:cs typeface="+mn-cs"/>
      </a:defRPr>
    </a:lvl5pPr>
    <a:lvl6pPr marL="9143771" algn="l" defTabSz="3657509" rtl="0" eaLnBrk="1" latinLnBrk="0" hangingPunct="1">
      <a:defRPr sz="4800" kern="1200">
        <a:solidFill>
          <a:schemeClr val="tx1"/>
        </a:solidFill>
        <a:latin typeface="+mn-lt"/>
        <a:ea typeface="+mn-ea"/>
        <a:cs typeface="+mn-cs"/>
      </a:defRPr>
    </a:lvl6pPr>
    <a:lvl7pPr marL="10972526" algn="l" defTabSz="3657509" rtl="0" eaLnBrk="1" latinLnBrk="0" hangingPunct="1">
      <a:defRPr sz="4800" kern="1200">
        <a:solidFill>
          <a:schemeClr val="tx1"/>
        </a:solidFill>
        <a:latin typeface="+mn-lt"/>
        <a:ea typeface="+mn-ea"/>
        <a:cs typeface="+mn-cs"/>
      </a:defRPr>
    </a:lvl7pPr>
    <a:lvl8pPr marL="12801280" algn="l" defTabSz="3657509" rtl="0" eaLnBrk="1" latinLnBrk="0" hangingPunct="1">
      <a:defRPr sz="4800" kern="1200">
        <a:solidFill>
          <a:schemeClr val="tx1"/>
        </a:solidFill>
        <a:latin typeface="+mn-lt"/>
        <a:ea typeface="+mn-ea"/>
        <a:cs typeface="+mn-cs"/>
      </a:defRPr>
    </a:lvl8pPr>
    <a:lvl9pPr marL="14630034" algn="l" defTabSz="3657509" rtl="0" eaLnBrk="1" latinLnBrk="0" hangingPunct="1">
      <a:defRPr sz="4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dirty="0"/>
              <a:t>30 sec run through:</a:t>
            </a:r>
          </a:p>
          <a:p>
            <a:r>
              <a:rPr lang="en-US" dirty="0"/>
              <a:t>For this research we wanted to find out the thickness of the sediments beneath the Ross Ice Shelf, and then determine the shape of the basement rock surface underneath those sediments. We were able to do this using airborne magnetics data and some seismic constraints. Our results show a series of large sedimentary basin, with over 3km of sediments, as well as broad shallow basement ridges. We believe both of these features, either in the past, or currently, influence several important boundary conditions for the ice sheet. </a:t>
            </a:r>
          </a:p>
          <a:p>
            <a:endParaRPr lang="en-US" dirty="0"/>
          </a:p>
          <a:p>
            <a:endParaRPr lang="en-US" dirty="0"/>
          </a:p>
          <a:p>
            <a:r>
              <a:rPr lang="en-US" dirty="0"/>
              <a:t>Between the sediment basins, we find large basement highs with thin sedimentary cover. Some of these were likely above sea level mountain ranges during the initial phases of Antarctic glaciation and have thus influence the . </a:t>
            </a:r>
          </a:p>
          <a:p>
            <a:endParaRPr lang="en-US" dirty="0"/>
          </a:p>
        </p:txBody>
      </p:sp>
      <p:sp>
        <p:nvSpPr>
          <p:cNvPr id="4" name="Slide Number Placeholder 3"/>
          <p:cNvSpPr>
            <a:spLocks noGrp="1"/>
          </p:cNvSpPr>
          <p:nvPr>
            <p:ph type="sldNum" sz="quarter" idx="5"/>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E26C2670-3342-473C-969D-FDFF399F2050}"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894598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489452"/>
            <a:ext cx="31089600" cy="9550400"/>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4408152"/>
            <a:ext cx="27432000" cy="6623048"/>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9/21/2022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6670309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9/21/2022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018424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460500"/>
            <a:ext cx="7886700" cy="2324735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460500"/>
            <a:ext cx="23202900" cy="2324735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9/21/2022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2456984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135061-2F74-46D4-9F8F-C77EF304855D}" type="datetimeFigureOut">
              <a:rPr lang="en-US" smtClean="0"/>
              <a:t>9/21/2022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3705724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6838958"/>
            <a:ext cx="31546800" cy="1141094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8357858"/>
            <a:ext cx="31546800" cy="600074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F135061-2F74-46D4-9F8F-C77EF304855D}" type="datetimeFigureOut">
              <a:rPr lang="en-US" smtClean="0"/>
              <a:t>9/21/2022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31157248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302500"/>
            <a:ext cx="15544800" cy="17405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F135061-2F74-46D4-9F8F-C77EF304855D}" type="datetimeFigureOut">
              <a:rPr lang="en-US" smtClean="0"/>
              <a:t>9/21/2022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9486386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460506"/>
            <a:ext cx="31546800" cy="530225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6724652"/>
            <a:ext cx="15473360"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4" name="Content Placeholder 3"/>
          <p:cNvSpPr>
            <a:spLocks noGrp="1"/>
          </p:cNvSpPr>
          <p:nvPr>
            <p:ph sz="half" idx="2"/>
          </p:nvPr>
        </p:nvSpPr>
        <p:spPr>
          <a:xfrm>
            <a:off x="2519368" y="10020300"/>
            <a:ext cx="15473360"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6724652"/>
            <a:ext cx="15549564" cy="329564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Click to edit Master text styles</a:t>
            </a:r>
          </a:p>
        </p:txBody>
      </p:sp>
      <p:sp>
        <p:nvSpPr>
          <p:cNvPr id="6" name="Content Placeholder 5"/>
          <p:cNvSpPr>
            <a:spLocks noGrp="1"/>
          </p:cNvSpPr>
          <p:nvPr>
            <p:ph sz="quarter" idx="4"/>
          </p:nvPr>
        </p:nvSpPr>
        <p:spPr>
          <a:xfrm>
            <a:off x="18516602" y="10020300"/>
            <a:ext cx="15549564" cy="147383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135061-2F74-46D4-9F8F-C77EF304855D}" type="datetimeFigureOut">
              <a:rPr lang="en-US" smtClean="0"/>
              <a:t>9/21/2022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5161042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135061-2F74-46D4-9F8F-C77EF304855D}" type="datetimeFigureOut">
              <a:rPr lang="en-US" smtClean="0"/>
              <a:t>9/21/2022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393295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135061-2F74-46D4-9F8F-C77EF304855D}" type="datetimeFigureOut">
              <a:rPr lang="en-US" smtClean="0"/>
              <a:t>9/21/2022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0185784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3949706"/>
            <a:ext cx="18516600" cy="1949450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9/21/2022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8726995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828800"/>
            <a:ext cx="11796712" cy="640080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3949706"/>
            <a:ext cx="18516600" cy="1949450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229600"/>
            <a:ext cx="11796712" cy="15246352"/>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Click to edit Master text styles</a:t>
            </a:r>
          </a:p>
        </p:txBody>
      </p:sp>
      <p:sp>
        <p:nvSpPr>
          <p:cNvPr id="5" name="Date Placeholder 4"/>
          <p:cNvSpPr>
            <a:spLocks noGrp="1"/>
          </p:cNvSpPr>
          <p:nvPr>
            <p:ph type="dt" sz="half" idx="10"/>
          </p:nvPr>
        </p:nvSpPr>
        <p:spPr/>
        <p:txBody>
          <a:bodyPr/>
          <a:lstStyle/>
          <a:p>
            <a:fld id="{3F135061-2F74-46D4-9F8F-C77EF304855D}" type="datetimeFigureOut">
              <a:rPr lang="en-US" smtClean="0"/>
              <a:t>9/21/2022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3FC52CE-B062-47D6-A8CB-AF6B214D1AE5}" type="slidenum">
              <a:rPr lang="en-US" smtClean="0"/>
              <a:t>‹#›</a:t>
            </a:fld>
            <a:endParaRPr lang="en-US"/>
          </a:p>
        </p:txBody>
      </p:sp>
    </p:spTree>
    <p:extLst>
      <p:ext uri="{BB962C8B-B14F-4D97-AF65-F5344CB8AC3E}">
        <p14:creationId xmlns:p14="http://schemas.microsoft.com/office/powerpoint/2010/main" val="1575028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460506"/>
            <a:ext cx="31546800" cy="530225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302500"/>
            <a:ext cx="31546800" cy="1740535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5425406"/>
            <a:ext cx="8229600" cy="1460500"/>
          </a:xfrm>
          <a:prstGeom prst="rect">
            <a:avLst/>
          </a:prstGeom>
        </p:spPr>
        <p:txBody>
          <a:bodyPr vert="horz" lIns="91440" tIns="45720" rIns="91440" bIns="45720" rtlCol="0" anchor="ctr"/>
          <a:lstStyle>
            <a:lvl1pPr algn="l">
              <a:defRPr sz="4800">
                <a:solidFill>
                  <a:schemeClr val="tx1">
                    <a:tint val="75000"/>
                  </a:schemeClr>
                </a:solidFill>
              </a:defRPr>
            </a:lvl1pPr>
          </a:lstStyle>
          <a:p>
            <a:fld id="{3F135061-2F74-46D4-9F8F-C77EF304855D}" type="datetimeFigureOut">
              <a:rPr lang="en-US" smtClean="0"/>
              <a:t>9/21/2022</a:t>
            </a:fld>
            <a:endParaRPr lang="en-US"/>
          </a:p>
        </p:txBody>
      </p:sp>
      <p:sp>
        <p:nvSpPr>
          <p:cNvPr id="5" name="Footer Placeholder 4"/>
          <p:cNvSpPr>
            <a:spLocks noGrp="1"/>
          </p:cNvSpPr>
          <p:nvPr>
            <p:ph type="ftr" sz="quarter" idx="3"/>
          </p:nvPr>
        </p:nvSpPr>
        <p:spPr>
          <a:xfrm>
            <a:off x="12115800" y="25425406"/>
            <a:ext cx="12344400" cy="146050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25425406"/>
            <a:ext cx="8229600" cy="1460500"/>
          </a:xfrm>
          <a:prstGeom prst="rect">
            <a:avLst/>
          </a:prstGeom>
        </p:spPr>
        <p:txBody>
          <a:bodyPr vert="horz" lIns="91440" tIns="45720" rIns="91440" bIns="45720" rtlCol="0" anchor="ctr"/>
          <a:lstStyle>
            <a:lvl1pPr algn="r">
              <a:defRPr sz="4800">
                <a:solidFill>
                  <a:schemeClr val="tx1">
                    <a:tint val="75000"/>
                  </a:schemeClr>
                </a:solidFill>
              </a:defRPr>
            </a:lvl1pPr>
          </a:lstStyle>
          <a:p>
            <a:fld id="{63FC52CE-B062-47D6-A8CB-AF6B214D1AE5}" type="slidenum">
              <a:rPr lang="en-US" smtClean="0"/>
              <a:t>‹#›</a:t>
            </a:fld>
            <a:endParaRPr lang="en-US"/>
          </a:p>
        </p:txBody>
      </p:sp>
    </p:spTree>
    <p:extLst>
      <p:ext uri="{BB962C8B-B14F-4D97-AF65-F5344CB8AC3E}">
        <p14:creationId xmlns:p14="http://schemas.microsoft.com/office/powerpoint/2010/main" val="235765504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image" Target="../media/image1.jpg"/><Relationship Id="rId7" Type="http://schemas.microsoft.com/office/2007/relationships/hdphoto" Target="../media/hdphoto1.wdp"/><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5" Type="http://schemas.openxmlformats.org/officeDocument/2006/relationships/image" Target="../media/image12.jpg"/><Relationship Id="rId10"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TextBox 50">
            <a:extLst>
              <a:ext uri="{FF2B5EF4-FFF2-40B4-BE49-F238E27FC236}">
                <a16:creationId xmlns:a16="http://schemas.microsoft.com/office/drawing/2014/main" id="{2F892C8B-23B9-4463-916A-20250D2B2B36}"/>
              </a:ext>
            </a:extLst>
          </p:cNvPr>
          <p:cNvSpPr txBox="1"/>
          <p:nvPr/>
        </p:nvSpPr>
        <p:spPr>
          <a:xfrm>
            <a:off x="25764717" y="2760141"/>
            <a:ext cx="10565131" cy="22990909"/>
          </a:xfrm>
          <a:prstGeom prst="rect">
            <a:avLst/>
          </a:prstGeom>
          <a:noFill/>
        </p:spPr>
        <p:txBody>
          <a:bodyPr wrap="square" rtlCol="0">
            <a:spAutoFit/>
          </a:bodyPr>
          <a:lstStyle/>
          <a:p>
            <a:pPr algn="ctr" defTabSz="285698">
              <a:spcAft>
                <a:spcPts val="900"/>
              </a:spcAft>
            </a:pPr>
            <a:r>
              <a:rPr lang="en-US" sz="4000" b="1" dirty="0">
                <a:solidFill>
                  <a:schemeClr val="accent1">
                    <a:lumMod val="75000"/>
                  </a:schemeClr>
                </a:solidFill>
                <a:latin typeface="Lato" panose="020F0502020204030203" pitchFamily="34" charset="0"/>
                <a:cs typeface="Segoe UI" panose="020B0502040204020203" pitchFamily="34" charset="0"/>
              </a:rPr>
              <a:t>Results</a:t>
            </a:r>
          </a:p>
          <a:p>
            <a:pPr marL="514337" indent="-514337" defTabSz="285698">
              <a:spcAft>
                <a:spcPts val="900"/>
              </a:spcAft>
              <a:buFont typeface="Arial" panose="020B0604020202020204" pitchFamily="34" charset="0"/>
              <a:buChar char="•"/>
            </a:pPr>
            <a:r>
              <a:rPr lang="en-US" sz="2800" b="1" dirty="0">
                <a:latin typeface="Lato" panose="020F0502020204030203" pitchFamily="34" charset="0"/>
                <a:cs typeface="Segoe UI" panose="020B0502040204020203" pitchFamily="34" charset="0"/>
              </a:rPr>
              <a:t>Continuous drape of sediment</a:t>
            </a:r>
            <a:r>
              <a:rPr lang="en-US" sz="2800" dirty="0">
                <a:latin typeface="Lato" panose="020F0502020204030203" pitchFamily="34" charset="0"/>
                <a:cs typeface="Segoe UI" panose="020B0502040204020203" pitchFamily="34" charset="0"/>
              </a:rPr>
              <a:t>, 50-3800m thick </a:t>
            </a:r>
          </a:p>
          <a:p>
            <a:pPr marL="514337" indent="-514337" defTabSz="285698">
              <a:spcAft>
                <a:spcPts val="900"/>
              </a:spcAft>
              <a:buFont typeface="Arial" panose="020B0604020202020204" pitchFamily="34" charset="0"/>
              <a:buChar char="•"/>
            </a:pPr>
            <a:r>
              <a:rPr lang="en-US" sz="2800" b="1" dirty="0">
                <a:latin typeface="Lato" panose="020F0502020204030203" pitchFamily="34" charset="0"/>
                <a:cs typeface="Segoe UI" panose="020B0502040204020203" pitchFamily="34" charset="0"/>
              </a:rPr>
              <a:t>Fault-bound basins</a:t>
            </a:r>
            <a:r>
              <a:rPr lang="en-US" sz="2800" dirty="0">
                <a:latin typeface="Lato" panose="020F0502020204030203" pitchFamily="34" charset="0"/>
                <a:cs typeface="Segoe UI" panose="020B0502040204020203" pitchFamily="34" charset="0"/>
              </a:rPr>
              <a:t> from West Antarctic Rift System extension</a:t>
            </a:r>
            <a:endParaRPr lang="en-US" sz="2800" b="1" dirty="0">
              <a:latin typeface="Lato" panose="020F0502020204030203" pitchFamily="34" charset="0"/>
              <a:cs typeface="Segoe UI" panose="020B0502040204020203" pitchFamily="34" charset="0"/>
            </a:endParaRPr>
          </a:p>
          <a:p>
            <a:pPr marL="514337" indent="-514337" defTabSz="285698">
              <a:spcAft>
                <a:spcPts val="900"/>
              </a:spcAft>
              <a:buFont typeface="Arial" panose="020B0604020202020204" pitchFamily="34" charset="0"/>
              <a:buChar char="•"/>
            </a:pPr>
            <a:r>
              <a:rPr lang="en-US" sz="2800" dirty="0">
                <a:latin typeface="Lato" panose="020F0502020204030203" pitchFamily="34" charset="0"/>
                <a:cs typeface="Segoe UI" panose="020B0502040204020203" pitchFamily="34" charset="0"/>
              </a:rPr>
              <a:t>Mid-Shelf High separates </a:t>
            </a:r>
            <a:r>
              <a:rPr lang="en-US" sz="2800" b="1" dirty="0">
                <a:latin typeface="Lato" panose="020F0502020204030203" pitchFamily="34" charset="0"/>
                <a:cs typeface="Segoe UI" panose="020B0502040204020203" pitchFamily="34" charset="0"/>
              </a:rPr>
              <a:t>East/West Antarctic geology</a:t>
            </a:r>
          </a:p>
          <a:p>
            <a:pPr marL="514337" indent="-514337" defTabSz="285698">
              <a:spcAft>
                <a:spcPts val="900"/>
              </a:spcAft>
              <a:buFont typeface="Arial" panose="020B0604020202020204" pitchFamily="34" charset="0"/>
              <a:buChar char="•"/>
            </a:pPr>
            <a:r>
              <a:rPr lang="en-US" sz="2800" b="1" dirty="0">
                <a:latin typeface="Lato" panose="020F0502020204030203" pitchFamily="34" charset="0"/>
                <a:cs typeface="Segoe UI" panose="020B0502040204020203" pitchFamily="34" charset="0"/>
              </a:rPr>
              <a:t>East Ant. is deeper;</a:t>
            </a:r>
            <a:r>
              <a:rPr lang="en-US" sz="2800" dirty="0">
                <a:latin typeface="Lato" panose="020F0502020204030203" pitchFamily="34" charset="0"/>
                <a:cs typeface="Segoe UI" panose="020B0502040204020203" pitchFamily="34" charset="0"/>
              </a:rPr>
              <a:t> distributed extension</a:t>
            </a:r>
          </a:p>
          <a:p>
            <a:pPr marL="514337" indent="-514337" defTabSz="285698">
              <a:spcAft>
                <a:spcPts val="900"/>
              </a:spcAft>
              <a:buFont typeface="Arial" panose="020B0604020202020204" pitchFamily="34" charset="0"/>
              <a:buChar char="•"/>
            </a:pPr>
            <a:r>
              <a:rPr lang="en-US" sz="2800" b="1" dirty="0">
                <a:latin typeface="Lato" panose="020F0502020204030203" pitchFamily="34" charset="0"/>
                <a:cs typeface="Segoe UI" panose="020B0502040204020203" pitchFamily="34" charset="0"/>
              </a:rPr>
              <a:t>West Ant. is shallower</a:t>
            </a:r>
            <a:r>
              <a:rPr lang="en-US" sz="2800" dirty="0">
                <a:latin typeface="Lato" panose="020F0502020204030203" pitchFamily="34" charset="0"/>
                <a:cs typeface="Segoe UI" panose="020B0502040204020203" pitchFamily="34" charset="0"/>
              </a:rPr>
              <a:t> with linear, narrow, deep basins</a:t>
            </a:r>
          </a:p>
          <a:p>
            <a:pPr marL="457200" indent="-457200" defTabSz="285698">
              <a:spcAft>
                <a:spcPts val="900"/>
              </a:spcAft>
              <a:buFont typeface="Arial" panose="020B0604020202020204" pitchFamily="34" charset="0"/>
              <a:buChar char="•"/>
            </a:pPr>
            <a:endParaRPr lang="en-US" sz="2800" dirty="0">
              <a:latin typeface="Lato" panose="020F0502020204030203" pitchFamily="34" charset="0"/>
              <a:cs typeface="Segoe UI" panose="020B0502040204020203" pitchFamily="34" charset="0"/>
            </a:endParaRPr>
          </a:p>
          <a:p>
            <a:pPr lvl="0" algn="ctr" defTabSz="285698">
              <a:spcAft>
                <a:spcPts val="900"/>
              </a:spcAft>
            </a:pPr>
            <a:r>
              <a:rPr lang="en-US" sz="4000" b="1" dirty="0">
                <a:solidFill>
                  <a:srgbClr val="4472C4">
                    <a:lumMod val="75000"/>
                  </a:srgbClr>
                </a:solidFill>
                <a:latin typeface="Lato" panose="020F0502020204030203" pitchFamily="34" charset="0"/>
                <a:cs typeface="Segoe UI" panose="020B0502040204020203" pitchFamily="34" charset="0"/>
              </a:rPr>
              <a:t>Discussion</a:t>
            </a:r>
            <a:endParaRPr lang="en-US" sz="2800" dirty="0">
              <a:latin typeface="Lato" panose="020F0502020204030203" pitchFamily="34" charset="0"/>
              <a:cs typeface="Segoe UI" panose="020B0502040204020203" pitchFamily="34" charset="0"/>
            </a:endParaRPr>
          </a:p>
          <a:p>
            <a:pPr marL="457200" indent="-457200" defTabSz="285698">
              <a:spcAft>
                <a:spcPts val="900"/>
              </a:spcAft>
              <a:buFont typeface="Arial" panose="020B0604020202020204" pitchFamily="34" charset="0"/>
              <a:buChar char="•"/>
            </a:pPr>
            <a:r>
              <a:rPr lang="en-US" sz="2800" dirty="0">
                <a:latin typeface="Lato" panose="020F0502020204030203" pitchFamily="34" charset="0"/>
                <a:cs typeface="Segoe UI" panose="020B0502040204020203" pitchFamily="34" charset="0"/>
              </a:rPr>
              <a:t>Narrow and deep basins along Siple Coast indicate </a:t>
            </a:r>
            <a:r>
              <a:rPr lang="en-US" sz="2800" b="1" dirty="0">
                <a:latin typeface="Lato" panose="020F0502020204030203" pitchFamily="34" charset="0"/>
                <a:cs typeface="Segoe UI" panose="020B0502040204020203" pitchFamily="34" charset="0"/>
              </a:rPr>
              <a:t>active rifting</a:t>
            </a:r>
          </a:p>
          <a:p>
            <a:pPr marL="914400" lvl="1" indent="-457200" defTabSz="285698">
              <a:spcAft>
                <a:spcPts val="900"/>
              </a:spcAft>
              <a:buFont typeface="Arial" panose="020B0604020202020204" pitchFamily="34" charset="0"/>
              <a:buChar char="•"/>
            </a:pPr>
            <a:r>
              <a:rPr lang="en-US" sz="2400" dirty="0">
                <a:latin typeface="Lato" panose="020F0502020204030203" pitchFamily="34" charset="0"/>
                <a:cs typeface="Segoe UI" panose="020B0502040204020203" pitchFamily="34" charset="0"/>
              </a:rPr>
              <a:t>See </a:t>
            </a:r>
            <a:r>
              <a:rPr lang="en-US" sz="2400" dirty="0" err="1">
                <a:latin typeface="Lato" panose="020F0502020204030203" pitchFamily="34" charset="0"/>
                <a:cs typeface="Segoe UI" panose="020B0502040204020203" pitchFamily="34" charset="0"/>
              </a:rPr>
              <a:t>Pollatsek</a:t>
            </a:r>
            <a:r>
              <a:rPr lang="en-US" sz="2400" dirty="0">
                <a:latin typeface="Lato" panose="020F0502020204030203" pitchFamily="34" charset="0"/>
                <a:cs typeface="Segoe UI" panose="020B0502040204020203" pitchFamily="34" charset="0"/>
              </a:rPr>
              <a:t> et al. 2022 poster (this session)</a:t>
            </a:r>
          </a:p>
          <a:p>
            <a:pPr marL="457200" indent="-457200" defTabSz="285698">
              <a:spcAft>
                <a:spcPts val="900"/>
              </a:spcAft>
              <a:buFont typeface="Arial" panose="020B0604020202020204" pitchFamily="34" charset="0"/>
              <a:buChar char="•"/>
            </a:pPr>
            <a:r>
              <a:rPr lang="en-US" sz="2800" dirty="0">
                <a:latin typeface="Lato" panose="020F0502020204030203" pitchFamily="34" charset="0"/>
                <a:cs typeface="Segoe UI" panose="020B0502040204020203" pitchFamily="34" charset="0"/>
              </a:rPr>
              <a:t>Basin bounding faults could control GHF, groundwater transport, and GIA</a:t>
            </a:r>
          </a:p>
          <a:p>
            <a:pPr marL="457200" indent="-457200" defTabSz="285698">
              <a:spcAft>
                <a:spcPts val="900"/>
              </a:spcAft>
              <a:buFont typeface="Arial" panose="020B0604020202020204" pitchFamily="34" charset="0"/>
              <a:buChar char="•"/>
            </a:pPr>
            <a:r>
              <a:rPr lang="en-US" sz="2800" dirty="0">
                <a:latin typeface="Lato" panose="020F0502020204030203" pitchFamily="34" charset="0"/>
                <a:cs typeface="Segoe UI" panose="020B0502040204020203" pitchFamily="34" charset="0"/>
              </a:rPr>
              <a:t>Siple Coast basins likely contain </a:t>
            </a:r>
            <a:r>
              <a:rPr lang="en-US" sz="2800" b="1" dirty="0">
                <a:latin typeface="Lato" panose="020F0502020204030203" pitchFamily="34" charset="0"/>
                <a:cs typeface="Segoe UI" panose="020B0502040204020203" pitchFamily="34" charset="0"/>
              </a:rPr>
              <a:t>voluminous groundwater</a:t>
            </a:r>
          </a:p>
          <a:p>
            <a:pPr marL="914400" lvl="1" indent="-457200" defTabSz="285698">
              <a:spcAft>
                <a:spcPts val="900"/>
              </a:spcAft>
              <a:buFont typeface="Arial" panose="020B0604020202020204" pitchFamily="34" charset="0"/>
              <a:buChar char="•"/>
            </a:pPr>
            <a:r>
              <a:rPr lang="en-US" sz="2400" dirty="0">
                <a:latin typeface="Lato" panose="020F0502020204030203" pitchFamily="34" charset="0"/>
                <a:cs typeface="Segoe UI" panose="020B0502040204020203" pitchFamily="34" charset="0"/>
              </a:rPr>
              <a:t>See Gustafson et al. 2022</a:t>
            </a:r>
          </a:p>
          <a:p>
            <a:pPr marL="457200" indent="-457200" defTabSz="285698">
              <a:spcAft>
                <a:spcPts val="900"/>
              </a:spcAft>
              <a:buFont typeface="Arial" panose="020B0604020202020204" pitchFamily="34" charset="0"/>
              <a:buChar char="•"/>
            </a:pPr>
            <a:r>
              <a:rPr lang="en-US" sz="2800" dirty="0">
                <a:latin typeface="Lato" panose="020F0502020204030203" pitchFamily="34" charset="0"/>
                <a:cs typeface="Segoe UI" panose="020B0502040204020203" pitchFamily="34" charset="0"/>
              </a:rPr>
              <a:t>Broad basement highs, likely locations for </a:t>
            </a:r>
            <a:r>
              <a:rPr lang="en-US" sz="2800" b="1" dirty="0">
                <a:latin typeface="Lato" panose="020F0502020204030203" pitchFamily="34" charset="0"/>
                <a:cs typeface="Segoe UI" panose="020B0502040204020203" pitchFamily="34" charset="0"/>
              </a:rPr>
              <a:t>initialization of Oligocene ice</a:t>
            </a:r>
            <a:endParaRPr lang="en-NZ" sz="3600" b="1" dirty="0">
              <a:solidFill>
                <a:schemeClr val="accent1">
                  <a:lumMod val="75000"/>
                </a:schemeClr>
              </a:solidFill>
              <a:latin typeface="Lato Black" panose="020F0A02020204030203"/>
              <a:cs typeface="Segoe UI" panose="020B0502040204020203" pitchFamily="34" charset="0"/>
            </a:endParaRPr>
          </a:p>
          <a:p>
            <a:pPr marL="457200" indent="-457200" defTabSz="285698">
              <a:spcAft>
                <a:spcPts val="900"/>
              </a:spcAft>
              <a:buFont typeface="Arial" panose="020B0604020202020204" pitchFamily="34" charset="0"/>
              <a:buChar char="•"/>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r>
              <a:rPr lang="en-NZ" sz="4000" b="1" dirty="0">
                <a:solidFill>
                  <a:schemeClr val="accent1">
                    <a:lumMod val="75000"/>
                  </a:schemeClr>
                </a:solidFill>
                <a:latin typeface="Lato Black" panose="020F0A02020204030203"/>
                <a:cs typeface="Segoe UI" panose="020B0502040204020203" pitchFamily="34" charset="0"/>
              </a:rPr>
              <a:t>Siple Coast cross-section (A-B)</a:t>
            </a: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algn="ctr" defTabSz="285698">
              <a:spcAft>
                <a:spcPts val="900"/>
              </a:spcAft>
            </a:pPr>
            <a:endParaRPr lang="en-NZ" sz="3600" b="1" dirty="0">
              <a:solidFill>
                <a:schemeClr val="accent1">
                  <a:lumMod val="75000"/>
                </a:schemeClr>
              </a:solidFill>
              <a:latin typeface="Lato Black" panose="020F0A02020204030203"/>
              <a:cs typeface="Segoe UI" panose="020B0502040204020203" pitchFamily="34" charset="0"/>
            </a:endParaRPr>
          </a:p>
          <a:p>
            <a:pPr defTabSz="285698">
              <a:spcAft>
                <a:spcPts val="900"/>
              </a:spcAft>
            </a:pPr>
            <a:r>
              <a:rPr lang="en-NZ" sz="2800" dirty="0">
                <a:latin typeface="Lato Black" panose="020F0A02020204030203"/>
                <a:cs typeface="Segoe UI" panose="020B0502040204020203" pitchFamily="34" charset="0"/>
              </a:rPr>
              <a:t>Ice surface, ice base, and bathymetry from Bedmachine</a:t>
            </a:r>
            <a:r>
              <a:rPr lang="en-NZ" sz="2800" baseline="30000" dirty="0">
                <a:latin typeface="Lato Black" panose="020F0A02020204030203"/>
                <a:cs typeface="Segoe UI" panose="020B0502040204020203" pitchFamily="34" charset="0"/>
              </a:rPr>
              <a:t>5</a:t>
            </a:r>
            <a:r>
              <a:rPr lang="en-NZ" sz="2800" dirty="0">
                <a:latin typeface="Lato Black" panose="020F0A02020204030203"/>
                <a:cs typeface="Segoe UI" panose="020B0502040204020203" pitchFamily="34" charset="0"/>
              </a:rPr>
              <a:t>. Basement from this study. Moho from Shen et al. 2018</a:t>
            </a:r>
            <a:r>
              <a:rPr lang="en-NZ" sz="2800" baseline="30000" dirty="0">
                <a:latin typeface="Lato Black" panose="020F0A02020204030203"/>
                <a:cs typeface="Segoe UI" panose="020B0502040204020203" pitchFamily="34" charset="0"/>
              </a:rPr>
              <a:t>6</a:t>
            </a:r>
            <a:r>
              <a:rPr lang="en-NZ" sz="2800" dirty="0">
                <a:latin typeface="Lato Black" panose="020F0A02020204030203"/>
                <a:cs typeface="Segoe UI" panose="020B0502040204020203" pitchFamily="34" charset="0"/>
              </a:rPr>
              <a:t>. Ice is </a:t>
            </a:r>
            <a:r>
              <a:rPr lang="en-NZ" sz="2800" dirty="0" err="1">
                <a:latin typeface="Lato Black" panose="020F0A02020204030203"/>
                <a:cs typeface="Segoe UI" panose="020B0502040204020203" pitchFamily="34" charset="0"/>
              </a:rPr>
              <a:t>colored</a:t>
            </a:r>
            <a:r>
              <a:rPr lang="en-NZ" sz="2800" dirty="0">
                <a:latin typeface="Lato Black" panose="020F0A02020204030203"/>
                <a:cs typeface="Segoe UI" panose="020B0502040204020203" pitchFamily="34" charset="0"/>
              </a:rPr>
              <a:t> by velocity</a:t>
            </a:r>
            <a:r>
              <a:rPr lang="en-NZ" sz="2800" baseline="30000" dirty="0">
                <a:latin typeface="Lato Black" panose="020F0A02020204030203"/>
                <a:cs typeface="Segoe UI" panose="020B0502040204020203" pitchFamily="34" charset="0"/>
              </a:rPr>
              <a:t>7</a:t>
            </a:r>
            <a:r>
              <a:rPr lang="en-NZ" sz="2800" dirty="0">
                <a:latin typeface="Lato Black" panose="020F0A02020204030203"/>
                <a:cs typeface="Segoe UI" panose="020B0502040204020203" pitchFamily="34" charset="0"/>
              </a:rPr>
              <a:t>. Lower crust, between -25km and Moho, shows GHF model</a:t>
            </a:r>
            <a:r>
              <a:rPr lang="en-NZ" sz="2800" baseline="30000" dirty="0">
                <a:latin typeface="Lato Black" panose="020F0A02020204030203"/>
                <a:cs typeface="Segoe UI" panose="020B0502040204020203" pitchFamily="34" charset="0"/>
              </a:rPr>
              <a:t>8 </a:t>
            </a:r>
            <a:r>
              <a:rPr lang="en-NZ" sz="2800" dirty="0">
                <a:latin typeface="Lato Black" panose="020F0A02020204030203"/>
                <a:cs typeface="Segoe UI" panose="020B0502040204020203" pitchFamily="34" charset="0"/>
              </a:rPr>
              <a:t>. Upper crust is theoretical GHF, guided by inferred fault locations</a:t>
            </a:r>
          </a:p>
          <a:p>
            <a:pPr defTabSz="285698">
              <a:spcAft>
                <a:spcPts val="900"/>
              </a:spcAft>
            </a:pPr>
            <a:endParaRPr lang="en-NZ" sz="2400" dirty="0">
              <a:latin typeface="Lato Black" panose="020F0A02020204030203"/>
              <a:cs typeface="Segoe UI" panose="020B0502040204020203" pitchFamily="34" charset="0"/>
            </a:endParaRPr>
          </a:p>
          <a:p>
            <a:pPr defTabSz="285698">
              <a:spcAft>
                <a:spcPts val="900"/>
              </a:spcAft>
            </a:pPr>
            <a:endParaRPr lang="en-US" sz="2800" dirty="0">
              <a:latin typeface="Lato" panose="020F0502020204030203" pitchFamily="34" charset="0"/>
              <a:cs typeface="Segoe UI" panose="020B0502040204020203" pitchFamily="34" charset="0"/>
            </a:endParaRPr>
          </a:p>
          <a:p>
            <a:pPr defTabSz="285698">
              <a:spcAft>
                <a:spcPts val="900"/>
              </a:spcAft>
            </a:pPr>
            <a:endParaRPr lang="en-US" sz="2800" dirty="0">
              <a:latin typeface="Lato" panose="020F0502020204030203" pitchFamily="34" charset="0"/>
              <a:cs typeface="Segoe UI" panose="020B0502040204020203" pitchFamily="34" charset="0"/>
            </a:endParaRPr>
          </a:p>
          <a:p>
            <a:pPr defTabSz="285698">
              <a:spcAft>
                <a:spcPts val="900"/>
              </a:spcAft>
            </a:pPr>
            <a:endParaRPr lang="en-US" sz="2800" dirty="0">
              <a:latin typeface="Lato" panose="020F0502020204030203" pitchFamily="34" charset="0"/>
              <a:cs typeface="Segoe UI" panose="020B0502040204020203" pitchFamily="34" charset="0"/>
            </a:endParaRPr>
          </a:p>
        </p:txBody>
      </p:sp>
      <p:sp>
        <p:nvSpPr>
          <p:cNvPr id="29" name="TextBox 28">
            <a:extLst>
              <a:ext uri="{FF2B5EF4-FFF2-40B4-BE49-F238E27FC236}">
                <a16:creationId xmlns:a16="http://schemas.microsoft.com/office/drawing/2014/main" id="{EE3B1D5D-3F69-4DB1-BA6E-E107D7C99164}"/>
              </a:ext>
            </a:extLst>
          </p:cNvPr>
          <p:cNvSpPr txBox="1"/>
          <p:nvPr/>
        </p:nvSpPr>
        <p:spPr>
          <a:xfrm>
            <a:off x="441852" y="2760332"/>
            <a:ext cx="11599720" cy="17510948"/>
          </a:xfrm>
          <a:prstGeom prst="rect">
            <a:avLst/>
          </a:prstGeom>
          <a:noFill/>
        </p:spPr>
        <p:txBody>
          <a:bodyPr wrap="square" rtlCol="0">
            <a:spAutoFit/>
          </a:bodyPr>
          <a:lstStyle/>
          <a:p>
            <a:pPr algn="ctr" defTabSz="285698">
              <a:lnSpc>
                <a:spcPct val="120000"/>
              </a:lnSpc>
            </a:pPr>
            <a:r>
              <a:rPr lang="en-US" sz="4000" b="1" dirty="0">
                <a:solidFill>
                  <a:schemeClr val="accent1">
                    <a:lumMod val="75000"/>
                  </a:schemeClr>
                </a:solidFill>
                <a:latin typeface="Lato" panose="020F0502020204030203" pitchFamily="34" charset="0"/>
                <a:cs typeface="Segoe UI" panose="020B0502040204020203" pitchFamily="34" charset="0"/>
              </a:rPr>
              <a:t>Introduction</a:t>
            </a:r>
          </a:p>
          <a:p>
            <a:r>
              <a:rPr lang="en-US" sz="2800" dirty="0">
                <a:latin typeface="Lato" panose="020F0502020204030203" pitchFamily="34" charset="0"/>
                <a:cs typeface="Segoe UI" panose="020B0502040204020203" pitchFamily="34" charset="0"/>
              </a:rPr>
              <a:t>Analysis of airborne magnetics data from the ROSETTA-Ice project reveals basement rock depths and sediment distribution beneath the Ross Ice Shelf (RIS). </a:t>
            </a:r>
            <a:r>
              <a:rPr lang="en-NZ" sz="2800" dirty="0">
                <a:latin typeface="Lato" panose="020F0502020204030203" pitchFamily="34" charset="0"/>
                <a:cs typeface="Segoe UI" panose="020B0502040204020203" pitchFamily="34" charset="0"/>
              </a:rPr>
              <a:t>We use the </a:t>
            </a:r>
            <a:r>
              <a:rPr lang="en-US" sz="2800" dirty="0">
                <a:latin typeface="Lato" panose="020F0502020204030203" pitchFamily="34" charset="0"/>
                <a:cs typeface="Segoe UI" panose="020B0502040204020203" pitchFamily="34" charset="0"/>
              </a:rPr>
              <a:t>resulting basement topography to highlight sites of possible influence upon the Antarctic Ice Sheet and to further understand the tectonic history of the region.</a:t>
            </a: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endParaRPr lang="en-US" sz="2800" dirty="0">
              <a:latin typeface="Lato" panose="020F0502020204030203" pitchFamily="34" charset="0"/>
              <a:cs typeface="Segoe UI" panose="020B0502040204020203" pitchFamily="34" charset="0"/>
            </a:endParaRPr>
          </a:p>
          <a:p>
            <a:pPr algn="ctr" defTabSz="285698">
              <a:lnSpc>
                <a:spcPct val="120000"/>
              </a:lnSpc>
            </a:pPr>
            <a:r>
              <a:rPr lang="en-US" sz="4000" b="1" dirty="0">
                <a:solidFill>
                  <a:schemeClr val="accent1">
                    <a:lumMod val="75000"/>
                  </a:schemeClr>
                </a:solidFill>
                <a:latin typeface="Lato" panose="020F0502020204030203" pitchFamily="34" charset="0"/>
                <a:cs typeface="Segoe UI" panose="020B0502040204020203" pitchFamily="34" charset="0"/>
              </a:rPr>
              <a:t>Methods</a:t>
            </a:r>
            <a:endParaRPr lang="en-US" sz="4000" dirty="0">
              <a:solidFill>
                <a:schemeClr val="accent1">
                  <a:lumMod val="75000"/>
                </a:schemeClr>
              </a:solidFill>
              <a:latin typeface="Lato" panose="020F0502020204030203" pitchFamily="34" charset="0"/>
              <a:cs typeface="Segoe UI" panose="020B0502040204020203" pitchFamily="34" charset="0"/>
            </a:endParaRP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 </a:t>
            </a:r>
            <a:r>
              <a:rPr lang="en-US" sz="2800" b="1" dirty="0">
                <a:latin typeface="Lato" panose="020F0502020204030203" pitchFamily="34" charset="0"/>
                <a:cs typeface="Segoe UI" panose="020B0502040204020203" pitchFamily="34" charset="0"/>
              </a:rPr>
              <a:t>Werner deconvolution </a:t>
            </a:r>
            <a:r>
              <a:rPr lang="en-US" sz="2800" dirty="0">
                <a:latin typeface="Lato" panose="020F0502020204030203" pitchFamily="34" charset="0"/>
                <a:cs typeface="Segoe UI" panose="020B0502040204020203" pitchFamily="34" charset="0"/>
              </a:rPr>
              <a:t>of airborne magnetic data used to map the contact between magnetic rocks (basement) and non-magnetic overlying sediments.</a:t>
            </a: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Developed the method in the Ross Sea with Operation Ice Bridge (</a:t>
            </a:r>
            <a:r>
              <a:rPr lang="en-US" sz="2800" b="1" dirty="0">
                <a:latin typeface="Lato" panose="020F0502020204030203" pitchFamily="34" charset="0"/>
                <a:cs typeface="Segoe UI" panose="020B0502040204020203" pitchFamily="34" charset="0"/>
              </a:rPr>
              <a:t>OIB</a:t>
            </a:r>
            <a:r>
              <a:rPr lang="en-US" sz="2800" baseline="30000" dirty="0">
                <a:latin typeface="Lato" panose="020F0502020204030203" pitchFamily="34" charset="0"/>
                <a:cs typeface="Segoe UI" panose="020B0502040204020203" pitchFamily="34" charset="0"/>
              </a:rPr>
              <a:t>1</a:t>
            </a:r>
            <a:r>
              <a:rPr lang="en-US" sz="2800" dirty="0">
                <a:latin typeface="Lato" panose="020F0502020204030203" pitchFamily="34" charset="0"/>
                <a:cs typeface="Segoe UI" panose="020B0502040204020203" pitchFamily="34" charset="0"/>
              </a:rPr>
              <a:t>) </a:t>
            </a:r>
            <a:r>
              <a:rPr lang="en-US" sz="2800" dirty="0" err="1">
                <a:latin typeface="Lato" panose="020F0502020204030203" pitchFamily="34" charset="0"/>
                <a:cs typeface="Segoe UI" panose="020B0502040204020203" pitchFamily="34" charset="0"/>
              </a:rPr>
              <a:t>aeromagnetics</a:t>
            </a:r>
            <a:r>
              <a:rPr lang="en-US" sz="2800" dirty="0">
                <a:latin typeface="Lato" panose="020F0502020204030203" pitchFamily="34" charset="0"/>
                <a:cs typeface="Segoe UI" panose="020B0502040204020203" pitchFamily="34" charset="0"/>
              </a:rPr>
              <a:t> and </a:t>
            </a:r>
            <a:r>
              <a:rPr lang="en-US" sz="2800" b="1" dirty="0">
                <a:latin typeface="Lato" panose="020F0502020204030203" pitchFamily="34" charset="0"/>
                <a:cs typeface="Segoe UI" panose="020B0502040204020203" pitchFamily="34" charset="0"/>
              </a:rPr>
              <a:t>ANTOSTRAT</a:t>
            </a:r>
            <a:r>
              <a:rPr lang="en-US" sz="2800" baseline="30000" dirty="0">
                <a:latin typeface="Lato" panose="020F0502020204030203" pitchFamily="34" charset="0"/>
                <a:cs typeface="Segoe UI" panose="020B0502040204020203" pitchFamily="34" charset="0"/>
              </a:rPr>
              <a:t>2</a:t>
            </a:r>
            <a:r>
              <a:rPr lang="en-US" sz="2800" dirty="0">
                <a:latin typeface="Lato" panose="020F0502020204030203" pitchFamily="34" charset="0"/>
                <a:cs typeface="Segoe UI" panose="020B0502040204020203" pitchFamily="34" charset="0"/>
              </a:rPr>
              <a:t> seismic basement.</a:t>
            </a: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Used coincident OIB and ROSETTA-Ice</a:t>
            </a:r>
            <a:r>
              <a:rPr lang="en-US" sz="2800" baseline="30000" dirty="0">
                <a:latin typeface="Lato" panose="020F0502020204030203" pitchFamily="34" charset="0"/>
                <a:cs typeface="Segoe UI" panose="020B0502040204020203" pitchFamily="34" charset="0"/>
              </a:rPr>
              <a:t>3</a:t>
            </a:r>
            <a:r>
              <a:rPr lang="en-US" sz="2800" dirty="0">
                <a:latin typeface="Lato" panose="020F0502020204030203" pitchFamily="34" charset="0"/>
                <a:cs typeface="Segoe UI" panose="020B0502040204020203" pitchFamily="34" charset="0"/>
              </a:rPr>
              <a:t> lines to determine sub-RIS basement depths. </a:t>
            </a: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Merged RIS results with regional basement depths</a:t>
            </a:r>
            <a:r>
              <a:rPr lang="en-US" sz="2800" baseline="30000" dirty="0">
                <a:latin typeface="Lato" panose="020F0502020204030203" pitchFamily="34" charset="0"/>
                <a:cs typeface="Segoe UI" panose="020B0502040204020203" pitchFamily="34" charset="0"/>
              </a:rPr>
              <a:t>4</a:t>
            </a:r>
            <a:r>
              <a:rPr lang="en-US" sz="2800" dirty="0">
                <a:latin typeface="Lato" panose="020F0502020204030203" pitchFamily="34" charset="0"/>
                <a:cs typeface="Segoe UI" panose="020B0502040204020203" pitchFamily="34" charset="0"/>
              </a:rPr>
              <a:t>.</a:t>
            </a:r>
          </a:p>
          <a:p>
            <a:pPr marL="464257" indent="-464257" defTabSz="285698">
              <a:spcAft>
                <a:spcPts val="900"/>
              </a:spcAft>
              <a:buFont typeface="+mj-lt"/>
              <a:buAutoNum type="arabicPeriod"/>
            </a:pPr>
            <a:r>
              <a:rPr lang="en-US" sz="2800" dirty="0">
                <a:latin typeface="Lato" panose="020F0502020204030203" pitchFamily="34" charset="0"/>
                <a:cs typeface="Segoe UI" panose="020B0502040204020203" pitchFamily="34" charset="0"/>
              </a:rPr>
              <a:t>Subtracted from bathymetry</a:t>
            </a:r>
            <a:r>
              <a:rPr lang="en-US" sz="2800" baseline="30000" dirty="0">
                <a:latin typeface="Lato" panose="020F0502020204030203" pitchFamily="34" charset="0"/>
                <a:cs typeface="Segoe UI" panose="020B0502040204020203" pitchFamily="34" charset="0"/>
              </a:rPr>
              <a:t>5</a:t>
            </a:r>
            <a:r>
              <a:rPr lang="en-US" sz="2800" dirty="0">
                <a:latin typeface="Lato" panose="020F0502020204030203" pitchFamily="34" charset="0"/>
                <a:cs typeface="Segoe UI" panose="020B0502040204020203" pitchFamily="34" charset="0"/>
              </a:rPr>
              <a:t> to get </a:t>
            </a:r>
            <a:r>
              <a:rPr lang="en-US" sz="2800" b="1" dirty="0">
                <a:latin typeface="Lato" panose="020F0502020204030203" pitchFamily="34" charset="0"/>
                <a:cs typeface="Segoe UI" panose="020B0502040204020203" pitchFamily="34" charset="0"/>
              </a:rPr>
              <a:t>sediment thickness.</a:t>
            </a:r>
          </a:p>
        </p:txBody>
      </p:sp>
      <p:pic>
        <p:nvPicPr>
          <p:cNvPr id="18" name="Picture 17" descr="Chart&#10;&#10;Description automatically generated">
            <a:extLst>
              <a:ext uri="{FF2B5EF4-FFF2-40B4-BE49-F238E27FC236}">
                <a16:creationId xmlns:a16="http://schemas.microsoft.com/office/drawing/2014/main" id="{196A64EA-E281-4962-8BC5-63997BB6C9E7}"/>
              </a:ext>
            </a:extLst>
          </p:cNvPr>
          <p:cNvPicPr>
            <a:picLocks noChangeAspect="1"/>
          </p:cNvPicPr>
          <p:nvPr/>
        </p:nvPicPr>
        <p:blipFill rotWithShape="1">
          <a:blip r:embed="rId3"/>
          <a:srcRect l="2210" t="6951" r="4064" b="1128"/>
          <a:stretch/>
        </p:blipFill>
        <p:spPr>
          <a:xfrm>
            <a:off x="408938" y="20335002"/>
            <a:ext cx="10981154" cy="6559892"/>
          </a:xfrm>
          <a:prstGeom prst="rect">
            <a:avLst/>
          </a:prstGeom>
        </p:spPr>
      </p:pic>
      <p:pic>
        <p:nvPicPr>
          <p:cNvPr id="3" name="Picture 2">
            <a:extLst>
              <a:ext uri="{FF2B5EF4-FFF2-40B4-BE49-F238E27FC236}">
                <a16:creationId xmlns:a16="http://schemas.microsoft.com/office/drawing/2014/main" id="{132A02EA-1E57-4511-B3B3-52C7003ACBE9}"/>
              </a:ext>
            </a:extLst>
          </p:cNvPr>
          <p:cNvPicPr>
            <a:picLocks noChangeAspect="1"/>
          </p:cNvPicPr>
          <p:nvPr/>
        </p:nvPicPr>
        <p:blipFill rotWithShape="1">
          <a:blip r:embed="rId4"/>
          <a:srcRect t="11534"/>
          <a:stretch/>
        </p:blipFill>
        <p:spPr>
          <a:xfrm>
            <a:off x="214446" y="136984"/>
            <a:ext cx="3476529" cy="3056021"/>
          </a:xfrm>
          <a:prstGeom prst="rect">
            <a:avLst/>
          </a:prstGeom>
        </p:spPr>
      </p:pic>
      <p:sp>
        <p:nvSpPr>
          <p:cNvPr id="12" name="silent presenter">
            <a:extLst>
              <a:ext uri="{FF2B5EF4-FFF2-40B4-BE49-F238E27FC236}">
                <a16:creationId xmlns:a16="http://schemas.microsoft.com/office/drawing/2014/main" id="{EC86DA8B-8163-4552-8FA4-435C18CFF2A9}"/>
              </a:ext>
            </a:extLst>
          </p:cNvPr>
          <p:cNvSpPr/>
          <p:nvPr/>
        </p:nvSpPr>
        <p:spPr>
          <a:xfrm>
            <a:off x="12041572" y="2512653"/>
            <a:ext cx="13299645" cy="2146400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285698"/>
            <a:endParaRPr lang="en-US" sz="1125" dirty="0">
              <a:solidFill>
                <a:schemeClr val="accent1">
                  <a:lumMod val="75000"/>
                </a:schemeClr>
              </a:solidFill>
              <a:latin typeface="Calibri" panose="020F0502020204030204"/>
            </a:endParaRPr>
          </a:p>
        </p:txBody>
      </p:sp>
      <p:sp>
        <p:nvSpPr>
          <p:cNvPr id="22" name="TextBox 21">
            <a:extLst>
              <a:ext uri="{FF2B5EF4-FFF2-40B4-BE49-F238E27FC236}">
                <a16:creationId xmlns:a16="http://schemas.microsoft.com/office/drawing/2014/main" id="{C3F61B32-8F5A-4CA2-B549-F3CD26098007}"/>
              </a:ext>
            </a:extLst>
          </p:cNvPr>
          <p:cNvSpPr txBox="1"/>
          <p:nvPr/>
        </p:nvSpPr>
        <p:spPr>
          <a:xfrm>
            <a:off x="4660865" y="1504538"/>
            <a:ext cx="28542607" cy="1323439"/>
          </a:xfrm>
          <a:prstGeom prst="rect">
            <a:avLst/>
          </a:prstGeom>
          <a:noFill/>
        </p:spPr>
        <p:txBody>
          <a:bodyPr wrap="square" rtlCol="0">
            <a:spAutoFit/>
          </a:bodyPr>
          <a:lstStyle/>
          <a:p>
            <a:pPr algn="r" fontAlgn="base"/>
            <a:r>
              <a:rPr lang="en-US" sz="2800" b="1" dirty="0">
                <a:solidFill>
                  <a:schemeClr val="accent1">
                    <a:lumMod val="75000"/>
                  </a:schemeClr>
                </a:solidFill>
                <a:latin typeface="Lato Black" panose="020F0A02020204030203"/>
              </a:rPr>
              <a:t>Matthew Tankersley</a:t>
            </a:r>
            <a:r>
              <a:rPr lang="en-US" sz="2800" baseline="30000" dirty="0">
                <a:solidFill>
                  <a:schemeClr val="accent1">
                    <a:lumMod val="75000"/>
                  </a:schemeClr>
                </a:solidFill>
                <a:latin typeface="Lato Black" panose="020F0A02020204030203"/>
              </a:rPr>
              <a:t>1,2</a:t>
            </a:r>
            <a:r>
              <a:rPr lang="en-US" sz="2800" dirty="0">
                <a:solidFill>
                  <a:schemeClr val="accent1">
                    <a:lumMod val="75000"/>
                  </a:schemeClr>
                </a:solidFill>
                <a:latin typeface="Lato Black" panose="020F0A02020204030203"/>
              </a:rPr>
              <a:t>, Huw Horgan</a:t>
            </a:r>
            <a:r>
              <a:rPr lang="en-US" sz="2800" baseline="30000" dirty="0">
                <a:solidFill>
                  <a:schemeClr val="accent1">
                    <a:lumMod val="75000"/>
                  </a:schemeClr>
                </a:solidFill>
                <a:latin typeface="Lato Black" panose="020F0A02020204030203"/>
              </a:rPr>
              <a:t>1</a:t>
            </a:r>
            <a:r>
              <a:rPr lang="en-US" sz="2800" dirty="0">
                <a:solidFill>
                  <a:schemeClr val="accent1">
                    <a:lumMod val="75000"/>
                  </a:schemeClr>
                </a:solidFill>
                <a:latin typeface="Lato Black" panose="020F0A02020204030203"/>
              </a:rPr>
              <a:t>, Christine Siddoway</a:t>
            </a:r>
            <a:r>
              <a:rPr lang="en-US" sz="2800" baseline="30000" dirty="0">
                <a:solidFill>
                  <a:schemeClr val="accent1">
                    <a:lumMod val="75000"/>
                  </a:schemeClr>
                </a:solidFill>
                <a:latin typeface="Lato Black" panose="020F0A02020204030203"/>
              </a:rPr>
              <a:t>3</a:t>
            </a:r>
            <a:r>
              <a:rPr lang="en-US" sz="2800" dirty="0">
                <a:solidFill>
                  <a:schemeClr val="accent1">
                    <a:lumMod val="75000"/>
                  </a:schemeClr>
                </a:solidFill>
                <a:latin typeface="Lato Black" panose="020F0A02020204030203"/>
              </a:rPr>
              <a:t>, Fabio Caratori Tontini</a:t>
            </a:r>
            <a:r>
              <a:rPr lang="en-US" sz="2800" baseline="30000" dirty="0">
                <a:solidFill>
                  <a:schemeClr val="accent1">
                    <a:lumMod val="75000"/>
                  </a:schemeClr>
                </a:solidFill>
                <a:latin typeface="Lato Black" panose="020F0A02020204030203"/>
              </a:rPr>
              <a:t>2,4</a:t>
            </a:r>
            <a:r>
              <a:rPr lang="en-US" sz="2800" dirty="0">
                <a:solidFill>
                  <a:schemeClr val="accent1">
                    <a:lumMod val="75000"/>
                  </a:schemeClr>
                </a:solidFill>
                <a:latin typeface="Lato Black" panose="020F0A02020204030203"/>
              </a:rPr>
              <a:t>, Kirsty Tinto</a:t>
            </a:r>
            <a:r>
              <a:rPr lang="en-US" sz="2800" baseline="30000" dirty="0">
                <a:solidFill>
                  <a:schemeClr val="accent1">
                    <a:lumMod val="75000"/>
                  </a:schemeClr>
                </a:solidFill>
                <a:latin typeface="Lato Black" panose="020F0A02020204030203"/>
              </a:rPr>
              <a:t>5</a:t>
            </a:r>
            <a:r>
              <a:rPr lang="en-US" sz="3200" baseline="30000" dirty="0">
                <a:solidFill>
                  <a:schemeClr val="accent1">
                    <a:lumMod val="75000"/>
                  </a:schemeClr>
                </a:solidFill>
                <a:latin typeface="Lato Black" panose="020F0A02020204030203"/>
              </a:rPr>
              <a:t> 						</a:t>
            </a:r>
            <a:r>
              <a:rPr lang="en-US" sz="2000" baseline="30000" dirty="0">
                <a:solidFill>
                  <a:schemeClr val="accent1">
                    <a:lumMod val="75000"/>
                  </a:schemeClr>
                </a:solidFill>
                <a:latin typeface="Lato Black" panose="020F0A02020204030203"/>
              </a:rPr>
              <a:t>1</a:t>
            </a:r>
            <a:r>
              <a:rPr lang="en-US" sz="2000" dirty="0">
                <a:solidFill>
                  <a:schemeClr val="accent1">
                    <a:lumMod val="75000"/>
                  </a:schemeClr>
                </a:solidFill>
                <a:latin typeface="Lato Black" panose="020F0A02020204030203"/>
              </a:rPr>
              <a:t>Antarctic Research Centre, Victoria University of Wellington, </a:t>
            </a:r>
            <a:r>
              <a:rPr lang="en-NZ" sz="2000" dirty="0">
                <a:solidFill>
                  <a:schemeClr val="accent1">
                    <a:lumMod val="75000"/>
                  </a:schemeClr>
                </a:solidFill>
                <a:latin typeface="Lato Black" panose="020F0A02020204030203"/>
              </a:rPr>
              <a:t>NZ     </a:t>
            </a:r>
            <a:r>
              <a:rPr lang="en-US" sz="2000" baseline="30000" dirty="0">
                <a:solidFill>
                  <a:schemeClr val="accent1">
                    <a:lumMod val="75000"/>
                  </a:schemeClr>
                </a:solidFill>
                <a:latin typeface="Lato Black" panose="020F0A02020204030203"/>
              </a:rPr>
              <a:t>2</a:t>
            </a:r>
            <a:r>
              <a:rPr lang="en-US" sz="2000" dirty="0">
                <a:solidFill>
                  <a:schemeClr val="accent1">
                    <a:lumMod val="75000"/>
                  </a:schemeClr>
                </a:solidFill>
                <a:latin typeface="Lato Black" panose="020F0A02020204030203"/>
              </a:rPr>
              <a:t>GNS Science, </a:t>
            </a:r>
            <a:r>
              <a:rPr lang="en-NZ" sz="2000" dirty="0">
                <a:solidFill>
                  <a:schemeClr val="accent1">
                    <a:lumMod val="75000"/>
                  </a:schemeClr>
                </a:solidFill>
                <a:latin typeface="Lato Black" panose="020F0A02020204030203"/>
              </a:rPr>
              <a:t>NZ     </a:t>
            </a:r>
            <a:r>
              <a:rPr lang="en-US" sz="2000" baseline="30000" dirty="0">
                <a:solidFill>
                  <a:schemeClr val="accent1">
                    <a:lumMod val="75000"/>
                  </a:schemeClr>
                </a:solidFill>
                <a:latin typeface="Lato Black" panose="020F0A02020204030203"/>
              </a:rPr>
              <a:t>3</a:t>
            </a:r>
            <a:r>
              <a:rPr lang="en-US" sz="2000" dirty="0">
                <a:solidFill>
                  <a:schemeClr val="accent1">
                    <a:lumMod val="75000"/>
                  </a:schemeClr>
                </a:solidFill>
                <a:latin typeface="Lato Black" panose="020F0A02020204030203"/>
              </a:rPr>
              <a:t>Colorado College, </a:t>
            </a:r>
            <a:r>
              <a:rPr lang="en-NZ" sz="2000" dirty="0">
                <a:solidFill>
                  <a:schemeClr val="accent1">
                    <a:lumMod val="75000"/>
                  </a:schemeClr>
                </a:solidFill>
                <a:latin typeface="Lato Black" panose="020F0A02020204030203"/>
              </a:rPr>
              <a:t>USA     </a:t>
            </a:r>
            <a:r>
              <a:rPr lang="en-US" sz="2000" baseline="30000" dirty="0">
                <a:solidFill>
                  <a:schemeClr val="accent1">
                    <a:lumMod val="75000"/>
                  </a:schemeClr>
                </a:solidFill>
                <a:latin typeface="Lato Black" panose="020F0A02020204030203"/>
              </a:rPr>
              <a:t>4</a:t>
            </a:r>
            <a:r>
              <a:rPr lang="en-US" sz="2000" dirty="0">
                <a:solidFill>
                  <a:schemeClr val="accent1">
                    <a:lumMod val="75000"/>
                  </a:schemeClr>
                </a:solidFill>
                <a:latin typeface="Lato Black" panose="020F0A02020204030203"/>
              </a:rPr>
              <a:t>University of Genova, Italy     </a:t>
            </a:r>
            <a:r>
              <a:rPr lang="en-US" sz="2000" baseline="30000" dirty="0">
                <a:solidFill>
                  <a:schemeClr val="accent1">
                    <a:lumMod val="75000"/>
                  </a:schemeClr>
                </a:solidFill>
                <a:latin typeface="Lato Black" panose="020F0A02020204030203"/>
              </a:rPr>
              <a:t>5</a:t>
            </a:r>
            <a:r>
              <a:rPr lang="en-US" sz="2000" dirty="0">
                <a:solidFill>
                  <a:schemeClr val="accent1">
                    <a:lumMod val="75000"/>
                  </a:schemeClr>
                </a:solidFill>
                <a:latin typeface="Lato Black" panose="020F0A02020204030203"/>
              </a:rPr>
              <a:t>Lamont-Doherty Earth Observatory, </a:t>
            </a:r>
            <a:r>
              <a:rPr lang="en-NZ" sz="2000" dirty="0">
                <a:solidFill>
                  <a:schemeClr val="accent1">
                    <a:lumMod val="75000"/>
                  </a:schemeClr>
                </a:solidFill>
                <a:latin typeface="Lato Black" panose="020F0A02020204030203"/>
              </a:rPr>
              <a:t>USA</a:t>
            </a:r>
          </a:p>
          <a:p>
            <a:pPr algn="r" fontAlgn="base"/>
            <a:r>
              <a:rPr lang="en-NZ" sz="3200" dirty="0">
                <a:solidFill>
                  <a:schemeClr val="accent1">
                    <a:lumMod val="75000"/>
                  </a:schemeClr>
                </a:solidFill>
                <a:latin typeface="Lato Black" panose="020F0A02020204030203"/>
              </a:rPr>
              <a:t> </a:t>
            </a:r>
          </a:p>
        </p:txBody>
      </p:sp>
      <p:sp>
        <p:nvSpPr>
          <p:cNvPr id="31" name="Title 4">
            <a:extLst>
              <a:ext uri="{FF2B5EF4-FFF2-40B4-BE49-F238E27FC236}">
                <a16:creationId xmlns:a16="http://schemas.microsoft.com/office/drawing/2014/main" id="{B6829E4F-0FCB-4A9E-85D5-81650A78DAF2}"/>
              </a:ext>
            </a:extLst>
          </p:cNvPr>
          <p:cNvSpPr txBox="1">
            <a:spLocks/>
          </p:cNvSpPr>
          <p:nvPr/>
        </p:nvSpPr>
        <p:spPr>
          <a:xfrm>
            <a:off x="0" y="283710"/>
            <a:ext cx="36575999" cy="897793"/>
          </a:xfrm>
          <a:prstGeom prst="rect">
            <a:avLst/>
          </a:prstGeom>
        </p:spPr>
        <p:txBody>
          <a:bodyPr vert="horz" lIns="274320" tIns="137160" rIns="274320" bIns="137160" rtlCol="0" anchor="t">
            <a:noAutofit/>
          </a:bodyPr>
          <a:lstStyle>
            <a:lvl1pPr algn="ctr" defTabSz="914254" rtl="0" eaLnBrk="1" latinLnBrk="0" hangingPunct="1">
              <a:lnSpc>
                <a:spcPct val="90000"/>
              </a:lnSpc>
              <a:spcBef>
                <a:spcPct val="0"/>
              </a:spcBef>
              <a:buNone/>
              <a:defRPr sz="5999" kern="1200">
                <a:solidFill>
                  <a:schemeClr val="tx1"/>
                </a:solidFill>
                <a:latin typeface="+mj-lt"/>
                <a:ea typeface="+mj-ea"/>
                <a:cs typeface="+mj-cs"/>
              </a:defRPr>
            </a:lvl1pPr>
          </a:lstStyle>
          <a:p>
            <a:r>
              <a:rPr lang="en-US" sz="6600" b="1" spc="225" dirty="0">
                <a:solidFill>
                  <a:schemeClr val="accent1">
                    <a:lumMod val="75000"/>
                  </a:schemeClr>
                </a:solidFill>
                <a:latin typeface="Lato Black" panose="020F0A02020204030203"/>
                <a:ea typeface="Segoe UI Black" panose="020B0A02040204020203" pitchFamily="34" charset="0"/>
                <a:cs typeface="Segoe UI" panose="020B0502040204020203" pitchFamily="34" charset="0"/>
              </a:rPr>
              <a:t>Revealing sub-ice shelf sediment basins with airborne magnetics</a:t>
            </a:r>
          </a:p>
        </p:txBody>
      </p:sp>
      <p:pic>
        <p:nvPicPr>
          <p:cNvPr id="136" name="Picture 135">
            <a:extLst>
              <a:ext uri="{FF2B5EF4-FFF2-40B4-BE49-F238E27FC236}">
                <a16:creationId xmlns:a16="http://schemas.microsoft.com/office/drawing/2014/main" id="{9AE36465-EE4A-41C6-84B1-3CDFA7A25B8D}"/>
              </a:ext>
            </a:extLst>
          </p:cNvPr>
          <p:cNvPicPr>
            <a:picLocks noChangeAspect="1"/>
          </p:cNvPicPr>
          <p:nvPr/>
        </p:nvPicPr>
        <p:blipFill>
          <a:blip r:embed="rId5"/>
          <a:stretch>
            <a:fillRect/>
          </a:stretch>
        </p:blipFill>
        <p:spPr>
          <a:xfrm>
            <a:off x="12592440" y="24458403"/>
            <a:ext cx="1478135" cy="1478135"/>
          </a:xfrm>
          <a:prstGeom prst="ellipse">
            <a:avLst/>
          </a:prstGeom>
        </p:spPr>
      </p:pic>
      <p:pic>
        <p:nvPicPr>
          <p:cNvPr id="137" name="Picture 136">
            <a:extLst>
              <a:ext uri="{FF2B5EF4-FFF2-40B4-BE49-F238E27FC236}">
                <a16:creationId xmlns:a16="http://schemas.microsoft.com/office/drawing/2014/main" id="{1E51AB88-F6E8-4C0A-AE6B-A2F958D0EE35}"/>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53667" y1="25556" x2="53667" y2="25556"/>
                        <a14:foregroundMark x1="54222" y1="25333" x2="54222" y2="25333"/>
                        <a14:foregroundMark x1="55556" y1="24778" x2="53667" y2="21667"/>
                        <a14:foregroundMark x1="59222" y1="23889" x2="50556" y2="23000"/>
                        <a14:foregroundMark x1="44333" y1="28889" x2="40778" y2="35444"/>
                        <a14:foregroundMark x1="58111" y1="41556" x2="58111" y2="41556"/>
                        <a14:foregroundMark x1="68000" y1="34222" x2="68000" y2="34222"/>
                        <a14:foregroundMark x1="68000" y1="34778" x2="66556" y2="43222"/>
                        <a14:foregroundMark x1="64556" y1="46667" x2="56778" y2="50778"/>
                        <a14:foregroundMark x1="40778" y1="43556" x2="38778" y2="39556"/>
                        <a14:foregroundMark x1="38778" y1="29444" x2="37111" y2="22222"/>
                        <a14:foregroundMark x1="34556" y1="60111" x2="30333" y2="62667"/>
                        <a14:foregroundMark x1="46667" y1="63222" x2="48556" y2="60111"/>
                        <a14:foregroundMark x1="60667" y1="62333" x2="59778" y2="60111"/>
                        <a14:foregroundMark x1="65667" y1="70444" x2="64889" y2="72111"/>
                        <a14:foregroundMark x1="56778" y1="71333" x2="53333" y2="73889"/>
                        <a14:foregroundMark x1="55556" y1="71000" x2="49667" y2="75000"/>
                        <a14:foregroundMark x1="50222" y1="69667" x2="42667" y2="72778"/>
                        <a14:foregroundMark x1="49444" y1="69111" x2="44111" y2="73889"/>
                        <a14:foregroundMark x1="54444" y1="41889" x2="55000" y2="38778"/>
                        <a14:foregroundMark x1="44889" y1="55333" x2="47444" y2="48333"/>
                        <a14:foregroundMark x1="36556" y1="69889" x2="42111" y2="56778"/>
                        <a14:foregroundMark x1="45778" y1="65111" x2="69333" y2="60333"/>
                        <a14:foregroundMark x1="68222" y1="59000" x2="52778" y2="78111"/>
                        <a14:foregroundMark x1="40778" y1="49111" x2="37333" y2="58444"/>
                        <a14:foregroundMark x1="31778" y1="69667" x2="43556" y2="71889"/>
                        <a14:foregroundMark x1="38444" y1="70444" x2="56778" y2="70778"/>
                        <a14:foregroundMark x1="72111" y1="69889" x2="55333" y2="74667"/>
                        <a14:foregroundMark x1="67444" y1="77778" x2="49111" y2="78333"/>
                        <a14:foregroundMark x1="64889" y1="77778" x2="44667" y2="76889"/>
                        <a14:foregroundMark x1="49444" y1="79222" x2="33111" y2="78667"/>
                        <a14:foregroundMark x1="67444" y1="20556" x2="51111" y2="41333"/>
                        <a14:foregroundMark x1="61222" y1="31778" x2="54444" y2="50222"/>
                        <a14:foregroundMark x1="32333" y1="74444" x2="43556" y2="81667"/>
                        <a14:foregroundMark x1="39333" y1="76333" x2="46667" y2="80000"/>
                        <a14:foregroundMark x1="48333" y1="75556" x2="56444" y2="81111"/>
                        <a14:foregroundMark x1="57556" y1="76333" x2="63222" y2="78333"/>
                        <a14:foregroundMark x1="67444" y1="75778" x2="62111" y2="80333"/>
                        <a14:foregroundMark x1="68222" y1="76333" x2="63222" y2="81444"/>
                        <a14:foregroundMark x1="68222" y1="66556" x2="65667" y2="73333"/>
                        <a14:foregroundMark x1="63444" y1="68000" x2="57889" y2="75000"/>
                        <a14:foregroundMark x1="53111" y1="67667" x2="43556" y2="74444"/>
                        <a14:foregroundMark x1="44111" y1="65667" x2="37889" y2="72778"/>
                        <a14:foregroundMark x1="37111" y1="68000" x2="30333" y2="75222"/>
                        <a14:foregroundMark x1="34000" y1="55333" x2="41556" y2="73000"/>
                        <a14:foregroundMark x1="52778" y1="56778" x2="47222" y2="67111"/>
                        <a14:foregroundMark x1="61778" y1="57556" x2="64556" y2="68778"/>
                      </a14:backgroundRemoval>
                    </a14:imgEffect>
                  </a14:imgLayer>
                </a14:imgProps>
              </a:ext>
            </a:extLst>
          </a:blip>
          <a:stretch>
            <a:fillRect/>
          </a:stretch>
        </p:blipFill>
        <p:spPr>
          <a:xfrm>
            <a:off x="22888760" y="24319429"/>
            <a:ext cx="1938817" cy="1938817"/>
          </a:xfrm>
          <a:prstGeom prst="rect">
            <a:avLst/>
          </a:prstGeom>
        </p:spPr>
      </p:pic>
      <p:pic>
        <p:nvPicPr>
          <p:cNvPr id="138" name="Picture 137">
            <a:extLst>
              <a:ext uri="{FF2B5EF4-FFF2-40B4-BE49-F238E27FC236}">
                <a16:creationId xmlns:a16="http://schemas.microsoft.com/office/drawing/2014/main" id="{7E8EBC80-1D04-4790-88FB-BB812524E8CD}"/>
              </a:ext>
            </a:extLst>
          </p:cNvPr>
          <p:cNvPicPr>
            <a:picLocks noChangeAspect="1"/>
          </p:cNvPicPr>
          <p:nvPr/>
        </p:nvPicPr>
        <p:blipFill rotWithShape="1">
          <a:blip r:embed="rId8" cstate="print">
            <a:extLst>
              <a:ext uri="{28A0092B-C50C-407E-A947-70E740481C1C}">
                <a14:useLocalDpi xmlns:a14="http://schemas.microsoft.com/office/drawing/2010/main" val="0"/>
              </a:ext>
            </a:extLst>
          </a:blip>
          <a:srcRect l="4925" t="23273" r="3418" b="25024"/>
          <a:stretch/>
        </p:blipFill>
        <p:spPr>
          <a:xfrm>
            <a:off x="11936482" y="26104696"/>
            <a:ext cx="2808954" cy="831873"/>
          </a:xfrm>
          <a:prstGeom prst="rect">
            <a:avLst/>
          </a:prstGeom>
        </p:spPr>
      </p:pic>
      <p:pic>
        <p:nvPicPr>
          <p:cNvPr id="143" name="Picture 142">
            <a:extLst>
              <a:ext uri="{FF2B5EF4-FFF2-40B4-BE49-F238E27FC236}">
                <a16:creationId xmlns:a16="http://schemas.microsoft.com/office/drawing/2014/main" id="{87A2338B-0D3B-4241-9234-7C20856ECF7F}"/>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2630398" y="26096620"/>
            <a:ext cx="2710819" cy="892552"/>
          </a:xfrm>
          <a:prstGeom prst="rect">
            <a:avLst/>
          </a:prstGeom>
          <a:ln w="12700">
            <a:solidFill>
              <a:schemeClr val="bg1"/>
            </a:solidFill>
          </a:ln>
        </p:spPr>
      </p:pic>
      <p:sp>
        <p:nvSpPr>
          <p:cNvPr id="48" name="TextBox 47">
            <a:extLst>
              <a:ext uri="{FF2B5EF4-FFF2-40B4-BE49-F238E27FC236}">
                <a16:creationId xmlns:a16="http://schemas.microsoft.com/office/drawing/2014/main" id="{B003A1D1-BD9D-4FB7-8A0D-28D70CF087F7}"/>
              </a:ext>
            </a:extLst>
          </p:cNvPr>
          <p:cNvSpPr txBox="1"/>
          <p:nvPr/>
        </p:nvSpPr>
        <p:spPr>
          <a:xfrm>
            <a:off x="31041192" y="24280953"/>
            <a:ext cx="7351169" cy="2492990"/>
          </a:xfrm>
          <a:prstGeom prst="rect">
            <a:avLst/>
          </a:prstGeom>
          <a:noFill/>
        </p:spPr>
        <p:txBody>
          <a:bodyPr wrap="square" numCol="1" rtlCol="0">
            <a:spAutoFit/>
          </a:bodyPr>
          <a:lstStyle/>
          <a:p>
            <a:pPr defTabSz="285698"/>
            <a:r>
              <a:rPr lang="en-NZ" sz="2800" b="1" dirty="0">
                <a:solidFill>
                  <a:schemeClr val="accent1">
                    <a:lumMod val="75000"/>
                  </a:schemeClr>
                </a:solidFill>
                <a:latin typeface="Lato Black" panose="020F0A02020204030203"/>
                <a:cs typeface="Segoe UI" panose="020B0502040204020203" pitchFamily="34" charset="0"/>
              </a:rPr>
              <a:t>References</a:t>
            </a:r>
          </a:p>
          <a:p>
            <a:pPr defTabSz="285698"/>
            <a:r>
              <a:rPr lang="en-NZ" sz="1600" b="1" dirty="0">
                <a:latin typeface="Lato Black" panose="020F0A02020204030203"/>
                <a:cs typeface="Segoe UI" panose="020B0502040204020203" pitchFamily="34" charset="0"/>
              </a:rPr>
              <a:t>1. </a:t>
            </a:r>
            <a:r>
              <a:rPr lang="en-NZ" sz="1600" dirty="0">
                <a:latin typeface="Lato Black" panose="020F0A02020204030203"/>
                <a:cs typeface="Segoe UI" panose="020B0502040204020203" pitchFamily="34" charset="0"/>
              </a:rPr>
              <a:t>Cochran et al. 2014, DOI: </a:t>
            </a:r>
            <a:r>
              <a:rPr lang="es-ES" sz="1600" dirty="0">
                <a:latin typeface="Lato Black" panose="020F0A02020204030203"/>
                <a:cs typeface="Segoe UI" panose="020B0502040204020203" pitchFamily="34" charset="0"/>
              </a:rPr>
              <a:t>10.5067/OY7C2Y61YSYW </a:t>
            </a:r>
            <a:endParaRPr lang="en-NZ" sz="1600" b="1" dirty="0">
              <a:latin typeface="Lato Black" panose="020F0A02020204030203"/>
              <a:cs typeface="Segoe UI" panose="020B0502040204020203" pitchFamily="34" charset="0"/>
            </a:endParaRPr>
          </a:p>
          <a:p>
            <a:pPr defTabSz="285698"/>
            <a:r>
              <a:rPr lang="en-NZ" sz="1600" b="1" dirty="0">
                <a:latin typeface="Lato Black" panose="020F0A02020204030203"/>
                <a:cs typeface="Segoe UI" panose="020B0502040204020203" pitchFamily="34" charset="0"/>
              </a:rPr>
              <a:t>2. </a:t>
            </a:r>
            <a:r>
              <a:rPr lang="en-NZ" sz="1600" dirty="0" err="1">
                <a:latin typeface="Lato Black" panose="020F0A02020204030203"/>
                <a:cs typeface="Segoe UI" panose="020B0502040204020203" pitchFamily="34" charset="0"/>
              </a:rPr>
              <a:t>Brancolini</a:t>
            </a:r>
            <a:r>
              <a:rPr lang="en-NZ" sz="1600" dirty="0">
                <a:latin typeface="Lato Black" panose="020F0A02020204030203"/>
                <a:cs typeface="Segoe UI" panose="020B0502040204020203" pitchFamily="34" charset="0"/>
              </a:rPr>
              <a:t> et al. 1995, DOI: 10.1002/9781118669013</a:t>
            </a:r>
            <a:endParaRPr lang="en-NZ" sz="1600" b="1" dirty="0">
              <a:latin typeface="Lato Black" panose="020F0A02020204030203"/>
              <a:cs typeface="Segoe UI" panose="020B0502040204020203" pitchFamily="34" charset="0"/>
            </a:endParaRPr>
          </a:p>
          <a:p>
            <a:pPr defTabSz="285698"/>
            <a:r>
              <a:rPr lang="en-NZ" sz="1600" b="1" dirty="0">
                <a:latin typeface="Lato Black" panose="020F0A02020204030203"/>
                <a:cs typeface="Segoe UI" panose="020B0502040204020203" pitchFamily="34" charset="0"/>
              </a:rPr>
              <a:t>3. </a:t>
            </a:r>
            <a:r>
              <a:rPr lang="en-NZ" sz="1600" dirty="0">
                <a:latin typeface="Lato Black" panose="020F0A02020204030203"/>
                <a:cs typeface="Segoe UI" panose="020B0502040204020203" pitchFamily="34" charset="0"/>
              </a:rPr>
              <a:t>Tinto et al. 2019, DOI: 10.1038/s41561-019-0370-2 </a:t>
            </a:r>
          </a:p>
          <a:p>
            <a:pPr defTabSz="285698"/>
            <a:r>
              <a:rPr lang="en-NZ" sz="1600" b="1" dirty="0">
                <a:latin typeface="Lato Black" panose="020F0A02020204030203"/>
                <a:cs typeface="Segoe UI" panose="020B0502040204020203" pitchFamily="34" charset="0"/>
              </a:rPr>
              <a:t>4. </a:t>
            </a:r>
            <a:r>
              <a:rPr lang="en-NZ" sz="1600" dirty="0">
                <a:latin typeface="Lato Black" panose="020F0A02020204030203"/>
                <a:cs typeface="Segoe UI" panose="020B0502040204020203" pitchFamily="34" charset="0"/>
              </a:rPr>
              <a:t>Lindeque et al. 2016, DOI: 10.1002/2016GC006401</a:t>
            </a:r>
          </a:p>
          <a:p>
            <a:pPr defTabSz="285698"/>
            <a:r>
              <a:rPr lang="en-NZ" sz="1600" b="1" dirty="0">
                <a:latin typeface="Lato Black" panose="020F0A02020204030203"/>
                <a:cs typeface="Segoe UI" panose="020B0502040204020203" pitchFamily="34" charset="0"/>
              </a:rPr>
              <a:t>5. </a:t>
            </a:r>
            <a:r>
              <a:rPr lang="en-NZ" sz="1600" dirty="0" err="1">
                <a:latin typeface="Lato Black" panose="020F0A02020204030203"/>
                <a:cs typeface="Segoe UI" panose="020B0502040204020203" pitchFamily="34" charset="0"/>
              </a:rPr>
              <a:t>Morlighem</a:t>
            </a:r>
            <a:r>
              <a:rPr lang="en-NZ" sz="1600" dirty="0">
                <a:latin typeface="Lato Black" panose="020F0A02020204030203"/>
                <a:cs typeface="Segoe UI" panose="020B0502040204020203" pitchFamily="34" charset="0"/>
              </a:rPr>
              <a:t> et al. 2020, DOI: 10.1038/s41561-019-0510-8</a:t>
            </a:r>
          </a:p>
          <a:p>
            <a:pPr defTabSz="285698"/>
            <a:r>
              <a:rPr lang="en-NZ" sz="1600" b="1" dirty="0">
                <a:latin typeface="Lato Black" panose="020F0A02020204030203"/>
                <a:cs typeface="Segoe UI" panose="020B0502040204020203" pitchFamily="34" charset="0"/>
              </a:rPr>
              <a:t>6. </a:t>
            </a:r>
            <a:r>
              <a:rPr lang="en-NZ" sz="1600" dirty="0">
                <a:latin typeface="Lato Black" panose="020F0A02020204030203"/>
                <a:cs typeface="Segoe UI" panose="020B0502040204020203" pitchFamily="34" charset="0"/>
              </a:rPr>
              <a:t>Shen et al. 2018, DOI: 10.1029/2017JB015346</a:t>
            </a:r>
            <a:r>
              <a:rPr lang="en-NZ" sz="1600" b="1" dirty="0">
                <a:latin typeface="Lato Black" panose="020F0A02020204030203"/>
                <a:cs typeface="Segoe UI" panose="020B0502040204020203" pitchFamily="34" charset="0"/>
              </a:rPr>
              <a:t> </a:t>
            </a:r>
          </a:p>
          <a:p>
            <a:pPr defTabSz="285698"/>
            <a:r>
              <a:rPr lang="en-NZ" sz="1600" b="1" dirty="0">
                <a:latin typeface="Lato Black" panose="020F0A02020204030203"/>
                <a:cs typeface="Segoe UI" panose="020B0502040204020203" pitchFamily="34" charset="0"/>
              </a:rPr>
              <a:t>7. </a:t>
            </a:r>
            <a:r>
              <a:rPr lang="en-NZ" sz="1600" dirty="0" err="1">
                <a:latin typeface="Lato Black" panose="020F0A02020204030203"/>
                <a:cs typeface="Segoe UI" panose="020B0502040204020203" pitchFamily="34" charset="0"/>
              </a:rPr>
              <a:t>Mouginot</a:t>
            </a:r>
            <a:r>
              <a:rPr lang="en-NZ" sz="1600" dirty="0">
                <a:latin typeface="Lato Black" panose="020F0A02020204030203"/>
                <a:cs typeface="Segoe UI" panose="020B0502040204020203" pitchFamily="34" charset="0"/>
              </a:rPr>
              <a:t> et al. 2019, DOI: 10.1029/2019GL083826</a:t>
            </a:r>
          </a:p>
          <a:p>
            <a:pPr defTabSz="285698"/>
            <a:r>
              <a:rPr lang="en-NZ" sz="1600" b="1" dirty="0">
                <a:latin typeface="Lato Black" panose="020F0A02020204030203"/>
                <a:cs typeface="Segoe UI" panose="020B0502040204020203" pitchFamily="34" charset="0"/>
              </a:rPr>
              <a:t>8. </a:t>
            </a:r>
            <a:r>
              <a:rPr lang="en-NZ" sz="1600" dirty="0">
                <a:latin typeface="Lato Black" panose="020F0A02020204030203"/>
                <a:cs typeface="Segoe UI" panose="020B0502040204020203" pitchFamily="34" charset="0"/>
              </a:rPr>
              <a:t>Burton-Johnson et al. 2020, DOI: 10.5194/tc-2020-59</a:t>
            </a:r>
            <a:endParaRPr lang="en-NZ" sz="1600" b="1" dirty="0">
              <a:latin typeface="Lato Black" panose="020F0A02020204030203"/>
              <a:cs typeface="Segoe UI" panose="020B0502040204020203" pitchFamily="34" charset="0"/>
            </a:endParaRPr>
          </a:p>
        </p:txBody>
      </p:sp>
      <p:sp>
        <p:nvSpPr>
          <p:cNvPr id="57" name="TextBox 56">
            <a:extLst>
              <a:ext uri="{FF2B5EF4-FFF2-40B4-BE49-F238E27FC236}">
                <a16:creationId xmlns:a16="http://schemas.microsoft.com/office/drawing/2014/main" id="{F2201248-676A-430E-A6CA-7490CB3B9144}"/>
              </a:ext>
            </a:extLst>
          </p:cNvPr>
          <p:cNvSpPr txBox="1"/>
          <p:nvPr/>
        </p:nvSpPr>
        <p:spPr>
          <a:xfrm>
            <a:off x="12246234" y="22142786"/>
            <a:ext cx="13094983" cy="1754326"/>
          </a:xfrm>
          <a:prstGeom prst="rect">
            <a:avLst/>
          </a:prstGeom>
          <a:noFill/>
        </p:spPr>
        <p:txBody>
          <a:bodyPr wrap="square" rtlCol="0">
            <a:spAutoFit/>
          </a:bodyPr>
          <a:lstStyle/>
          <a:p>
            <a:pPr defTabSz="285698"/>
            <a:r>
              <a:rPr lang="en-NZ" sz="2700" dirty="0">
                <a:solidFill>
                  <a:schemeClr val="bg1"/>
                </a:solidFill>
                <a:latin typeface="Lato Black" panose="020F0A02020204030203"/>
              </a:rPr>
              <a:t>Ross Embayment basement elevations. Data under the RIS are from this study, while offshore data (below ~78°S) are from a regional compilation</a:t>
            </a:r>
            <a:r>
              <a:rPr lang="en-NZ" sz="2700" baseline="30000" dirty="0">
                <a:solidFill>
                  <a:schemeClr val="bg1"/>
                </a:solidFill>
                <a:latin typeface="Lato Black" panose="020F0A02020204030203"/>
              </a:rPr>
              <a:t>4</a:t>
            </a:r>
            <a:r>
              <a:rPr lang="en-NZ" sz="2700" dirty="0">
                <a:solidFill>
                  <a:schemeClr val="bg1"/>
                </a:solidFill>
                <a:latin typeface="Lato Black" panose="020F0A02020204030203"/>
              </a:rPr>
              <a:t>, mostly ANTOSTRAT</a:t>
            </a:r>
            <a:r>
              <a:rPr lang="en-NZ" sz="2700" baseline="30000" dirty="0">
                <a:solidFill>
                  <a:schemeClr val="bg1"/>
                </a:solidFill>
                <a:latin typeface="Lato Black" panose="020F0A02020204030203"/>
              </a:rPr>
              <a:t>3</a:t>
            </a:r>
            <a:r>
              <a:rPr lang="en-NZ" sz="2700" dirty="0">
                <a:solidFill>
                  <a:schemeClr val="bg1"/>
                </a:solidFill>
                <a:latin typeface="Lato Black" panose="020F0A02020204030203"/>
              </a:rPr>
              <a:t>. OIB</a:t>
            </a:r>
            <a:r>
              <a:rPr lang="en-NZ" sz="2700" baseline="30000" dirty="0">
                <a:solidFill>
                  <a:schemeClr val="bg1"/>
                </a:solidFill>
                <a:latin typeface="Lato Black" panose="020F0A02020204030203"/>
              </a:rPr>
              <a:t>1</a:t>
            </a:r>
            <a:r>
              <a:rPr lang="en-NZ" sz="2700" dirty="0">
                <a:solidFill>
                  <a:schemeClr val="bg1"/>
                </a:solidFill>
                <a:latin typeface="Lato Black" panose="020F0A02020204030203"/>
              </a:rPr>
              <a:t> flights paths used for the tie are shown. A-B cross-section profile shown in white.</a:t>
            </a:r>
            <a:endParaRPr lang="en-US" sz="1500" i="1" dirty="0">
              <a:solidFill>
                <a:schemeClr val="bg1"/>
              </a:solidFill>
              <a:latin typeface="Lato Black" panose="020F0A02020204030203"/>
              <a:cs typeface="Segoe UI" panose="020B0502040204020203" pitchFamily="34" charset="0"/>
            </a:endParaRPr>
          </a:p>
        </p:txBody>
      </p:sp>
      <p:pic>
        <p:nvPicPr>
          <p:cNvPr id="8" name="Picture 7" descr="A picture containing map&#10;&#10;Description automatically generated">
            <a:extLst>
              <a:ext uri="{FF2B5EF4-FFF2-40B4-BE49-F238E27FC236}">
                <a16:creationId xmlns:a16="http://schemas.microsoft.com/office/drawing/2014/main" id="{F12C95A5-3282-4BCB-8AA7-9BC2D39AC828}"/>
              </a:ext>
            </a:extLst>
          </p:cNvPr>
          <p:cNvPicPr>
            <a:picLocks noChangeAspect="1"/>
          </p:cNvPicPr>
          <p:nvPr/>
        </p:nvPicPr>
        <p:blipFill rotWithShape="1">
          <a:blip r:embed="rId10"/>
          <a:srcRect t="7449" b="17014"/>
          <a:stretch/>
        </p:blipFill>
        <p:spPr>
          <a:xfrm>
            <a:off x="1668969" y="5889349"/>
            <a:ext cx="7963130" cy="9077933"/>
          </a:xfrm>
          <a:prstGeom prst="rect">
            <a:avLst/>
          </a:prstGeom>
        </p:spPr>
      </p:pic>
      <p:pic>
        <p:nvPicPr>
          <p:cNvPr id="59" name="Picture 58">
            <a:extLst>
              <a:ext uri="{FF2B5EF4-FFF2-40B4-BE49-F238E27FC236}">
                <a16:creationId xmlns:a16="http://schemas.microsoft.com/office/drawing/2014/main" id="{34FFC290-A60A-4DFE-A195-E16F56C1BAEC}"/>
              </a:ext>
            </a:extLst>
          </p:cNvPr>
          <p:cNvPicPr/>
          <p:nvPr/>
        </p:nvPicPr>
        <p:blipFill>
          <a:blip r:embed="rId11">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6575136" y="24712742"/>
            <a:ext cx="1265997" cy="1265997"/>
          </a:xfrm>
          <a:prstGeom prst="rect">
            <a:avLst/>
          </a:prstGeom>
          <a:noFill/>
          <a:ln>
            <a:noFill/>
          </a:ln>
        </p:spPr>
      </p:pic>
      <p:sp>
        <p:nvSpPr>
          <p:cNvPr id="28" name="TextBox 27">
            <a:extLst>
              <a:ext uri="{FF2B5EF4-FFF2-40B4-BE49-F238E27FC236}">
                <a16:creationId xmlns:a16="http://schemas.microsoft.com/office/drawing/2014/main" id="{E77C03B7-7FE7-437B-A1D6-3BDBA2BC3582}"/>
              </a:ext>
            </a:extLst>
          </p:cNvPr>
          <p:cNvSpPr txBox="1"/>
          <p:nvPr/>
        </p:nvSpPr>
        <p:spPr>
          <a:xfrm>
            <a:off x="14770631" y="25978738"/>
            <a:ext cx="4723973" cy="738664"/>
          </a:xfrm>
          <a:prstGeom prst="rect">
            <a:avLst/>
          </a:prstGeom>
          <a:noFill/>
        </p:spPr>
        <p:txBody>
          <a:bodyPr wrap="square" rtlCol="0">
            <a:spAutoFit/>
          </a:bodyPr>
          <a:lstStyle/>
          <a:p>
            <a:pPr algn="ctr"/>
            <a:r>
              <a:rPr lang="en-NZ" sz="2400" b="1" dirty="0">
                <a:solidFill>
                  <a:schemeClr val="accent2">
                    <a:lumMod val="75000"/>
                  </a:schemeClr>
                </a:solidFill>
                <a:latin typeface="Lato Black" panose="020F0A02020204030203"/>
              </a:rPr>
              <a:t>View the paper</a:t>
            </a:r>
          </a:p>
          <a:p>
            <a:pPr algn="ctr"/>
            <a:r>
              <a:rPr lang="en-NZ" dirty="0">
                <a:solidFill>
                  <a:schemeClr val="accent2">
                    <a:lumMod val="75000"/>
                  </a:schemeClr>
                </a:solidFill>
                <a:latin typeface="Lato Black" panose="020F0A02020204030203"/>
              </a:rPr>
              <a:t>https://doi.org/jdc2</a:t>
            </a:r>
            <a:endParaRPr lang="en-NZ" sz="2800" dirty="0">
              <a:solidFill>
                <a:schemeClr val="accent2">
                  <a:lumMod val="75000"/>
                </a:schemeClr>
              </a:solidFill>
              <a:latin typeface="Lato Black" panose="020F0A02020204030203"/>
            </a:endParaRPr>
          </a:p>
        </p:txBody>
      </p:sp>
      <p:sp>
        <p:nvSpPr>
          <p:cNvPr id="60" name="TextBox 59">
            <a:extLst>
              <a:ext uri="{FF2B5EF4-FFF2-40B4-BE49-F238E27FC236}">
                <a16:creationId xmlns:a16="http://schemas.microsoft.com/office/drawing/2014/main" id="{FF9A2B5D-2A98-4C21-9105-3B81FB9C0BBD}"/>
              </a:ext>
            </a:extLst>
          </p:cNvPr>
          <p:cNvSpPr txBox="1"/>
          <p:nvPr/>
        </p:nvSpPr>
        <p:spPr>
          <a:xfrm>
            <a:off x="18345154" y="25980785"/>
            <a:ext cx="4026500" cy="738664"/>
          </a:xfrm>
          <a:prstGeom prst="rect">
            <a:avLst/>
          </a:prstGeom>
          <a:noFill/>
        </p:spPr>
        <p:txBody>
          <a:bodyPr wrap="square" rtlCol="0">
            <a:spAutoFit/>
          </a:bodyPr>
          <a:lstStyle/>
          <a:p>
            <a:pPr algn="ctr"/>
            <a:r>
              <a:rPr lang="en-NZ" sz="2400" b="1" dirty="0">
                <a:solidFill>
                  <a:schemeClr val="accent1"/>
                </a:solidFill>
                <a:latin typeface="Lato Black" panose="020F0A02020204030203"/>
              </a:rPr>
              <a:t>Download the poster</a:t>
            </a:r>
          </a:p>
          <a:p>
            <a:pPr algn="ctr"/>
            <a:r>
              <a:rPr lang="en-NZ" dirty="0">
                <a:solidFill>
                  <a:schemeClr val="accent1"/>
                </a:solidFill>
                <a:latin typeface="Lato Black" panose="020F0A02020204030203"/>
              </a:rPr>
              <a:t>https://doi.org/jdcz</a:t>
            </a:r>
            <a:endParaRPr lang="en-NZ" sz="2800" dirty="0">
              <a:latin typeface="Lato Black" panose="020F0A02020204030203"/>
            </a:endParaRPr>
          </a:p>
        </p:txBody>
      </p:sp>
      <p:pic>
        <p:nvPicPr>
          <p:cNvPr id="54" name="Picture 53" descr="Qr code&#10;&#10;Description automatically generated">
            <a:extLst>
              <a:ext uri="{FF2B5EF4-FFF2-40B4-BE49-F238E27FC236}">
                <a16:creationId xmlns:a16="http://schemas.microsoft.com/office/drawing/2014/main" id="{C9544F0F-536F-48C6-B5FF-8280273D6113}"/>
              </a:ext>
            </a:extLst>
          </p:cNvPr>
          <p:cNvPicPr>
            <a:picLocks noChangeAspect="1"/>
          </p:cNvPicPr>
          <p:nvPr/>
        </p:nvPicPr>
        <p:blipFill>
          <a:blip r:embed="rId12">
            <a:duotone>
              <a:schemeClr val="accent5">
                <a:shade val="45000"/>
                <a:satMod val="135000"/>
              </a:schemeClr>
              <a:prstClr val="white"/>
            </a:duotone>
          </a:blip>
          <a:stretch>
            <a:fillRect/>
          </a:stretch>
        </p:blipFill>
        <p:spPr>
          <a:xfrm>
            <a:off x="19725406" y="24712742"/>
            <a:ext cx="1265997" cy="1265997"/>
          </a:xfrm>
          <a:prstGeom prst="rect">
            <a:avLst/>
          </a:prstGeom>
        </p:spPr>
      </p:pic>
      <p:pic>
        <p:nvPicPr>
          <p:cNvPr id="56" name="Picture 55">
            <a:extLst>
              <a:ext uri="{FF2B5EF4-FFF2-40B4-BE49-F238E27FC236}">
                <a16:creationId xmlns:a16="http://schemas.microsoft.com/office/drawing/2014/main" id="{ECFEA6DE-A30F-4371-9140-32C107CD9F30}"/>
              </a:ext>
            </a:extLst>
          </p:cNvPr>
          <p:cNvPicPr>
            <a:picLocks noChangeAspect="1"/>
          </p:cNvPicPr>
          <p:nvPr/>
        </p:nvPicPr>
        <p:blipFill>
          <a:blip r:embed="rId13"/>
          <a:stretch>
            <a:fillRect/>
          </a:stretch>
        </p:blipFill>
        <p:spPr>
          <a:xfrm>
            <a:off x="12551030" y="2835688"/>
            <a:ext cx="12243797" cy="18991526"/>
          </a:xfrm>
          <a:prstGeom prst="rect">
            <a:avLst/>
          </a:prstGeom>
        </p:spPr>
      </p:pic>
      <p:sp>
        <p:nvSpPr>
          <p:cNvPr id="26" name="TextBox 25">
            <a:extLst>
              <a:ext uri="{FF2B5EF4-FFF2-40B4-BE49-F238E27FC236}">
                <a16:creationId xmlns:a16="http://schemas.microsoft.com/office/drawing/2014/main" id="{E1FEA1E1-4916-49F6-B595-F554A4128D35}"/>
              </a:ext>
            </a:extLst>
          </p:cNvPr>
          <p:cNvSpPr txBox="1"/>
          <p:nvPr/>
        </p:nvSpPr>
        <p:spPr>
          <a:xfrm>
            <a:off x="26507677" y="24434412"/>
            <a:ext cx="4279221" cy="2000548"/>
          </a:xfrm>
          <a:prstGeom prst="rect">
            <a:avLst/>
          </a:prstGeom>
          <a:noFill/>
        </p:spPr>
        <p:txBody>
          <a:bodyPr wrap="square" rtlCol="0">
            <a:spAutoFit/>
          </a:bodyPr>
          <a:lstStyle/>
          <a:p>
            <a:pPr algn="ctr"/>
            <a:r>
              <a:rPr lang="en-NZ" sz="2400" b="1" dirty="0">
                <a:latin typeface="Lato Black" panose="020F0A02020204030203"/>
              </a:rPr>
              <a:t>Check out the code at GitHub:</a:t>
            </a:r>
          </a:p>
          <a:p>
            <a:pPr algn="ctr"/>
            <a:r>
              <a:rPr lang="en-NZ" sz="2400" dirty="0">
                <a:latin typeface="Lato Black" panose="020F0A02020204030203"/>
              </a:rPr>
              <a:t>https://github.com/mdtanker/RIS_basement_sediment</a:t>
            </a:r>
          </a:p>
          <a:p>
            <a:pPr algn="ctr"/>
            <a:endParaRPr lang="en-NZ" sz="2800" dirty="0">
              <a:latin typeface="Lato Black" panose="020F0A02020204030203"/>
            </a:endParaRPr>
          </a:p>
        </p:txBody>
      </p:sp>
      <p:pic>
        <p:nvPicPr>
          <p:cNvPr id="27" name="Picture 26">
            <a:extLst>
              <a:ext uri="{FF2B5EF4-FFF2-40B4-BE49-F238E27FC236}">
                <a16:creationId xmlns:a16="http://schemas.microsoft.com/office/drawing/2014/main" id="{0C4733BF-135C-40E4-A7FE-94456384FFBC}"/>
              </a:ext>
            </a:extLst>
          </p:cNvPr>
          <p:cNvPicPr>
            <a:picLocks noChangeAspect="1"/>
          </p:cNvPicPr>
          <p:nvPr/>
        </p:nvPicPr>
        <p:blipFill>
          <a:blip r:embed="rId14"/>
          <a:stretch>
            <a:fillRect/>
          </a:stretch>
        </p:blipFill>
        <p:spPr>
          <a:xfrm>
            <a:off x="28185625" y="26080584"/>
            <a:ext cx="814310" cy="814310"/>
          </a:xfrm>
          <a:prstGeom prst="rect">
            <a:avLst/>
          </a:prstGeom>
        </p:spPr>
      </p:pic>
      <p:grpSp>
        <p:nvGrpSpPr>
          <p:cNvPr id="6" name="Group 5">
            <a:extLst>
              <a:ext uri="{FF2B5EF4-FFF2-40B4-BE49-F238E27FC236}">
                <a16:creationId xmlns:a16="http://schemas.microsoft.com/office/drawing/2014/main" id="{F6A16DEE-7396-49C9-8B59-301B0B45F41A}"/>
              </a:ext>
            </a:extLst>
          </p:cNvPr>
          <p:cNvGrpSpPr/>
          <p:nvPr/>
        </p:nvGrpSpPr>
        <p:grpSpPr>
          <a:xfrm>
            <a:off x="25764717" y="13244657"/>
            <a:ext cx="10185911" cy="7932053"/>
            <a:chOff x="25928759" y="13716000"/>
            <a:chExt cx="10185911" cy="7932053"/>
          </a:xfrm>
        </p:grpSpPr>
        <p:grpSp>
          <p:nvGrpSpPr>
            <p:cNvPr id="2" name="Group 1">
              <a:extLst>
                <a:ext uri="{FF2B5EF4-FFF2-40B4-BE49-F238E27FC236}">
                  <a16:creationId xmlns:a16="http://schemas.microsoft.com/office/drawing/2014/main" id="{A616DC0B-6937-4430-9313-CC2C88F805C5}"/>
                </a:ext>
              </a:extLst>
            </p:cNvPr>
            <p:cNvGrpSpPr/>
            <p:nvPr/>
          </p:nvGrpSpPr>
          <p:grpSpPr>
            <a:xfrm>
              <a:off x="25928759" y="13716000"/>
              <a:ext cx="10185911" cy="7932053"/>
              <a:chOff x="25466171" y="9277477"/>
              <a:chExt cx="10547377" cy="8213537"/>
            </a:xfrm>
          </p:grpSpPr>
          <p:pic>
            <p:nvPicPr>
              <p:cNvPr id="25" name="Picture 24" descr="Map&#10;&#10;Description automatically generated">
                <a:extLst>
                  <a:ext uri="{FF2B5EF4-FFF2-40B4-BE49-F238E27FC236}">
                    <a16:creationId xmlns:a16="http://schemas.microsoft.com/office/drawing/2014/main" id="{E92EDD98-C7A7-4BF7-AD8B-35DBFFA25BDD}"/>
                  </a:ext>
                </a:extLst>
              </p:cNvPr>
              <p:cNvPicPr>
                <a:picLocks noChangeAspect="1"/>
              </p:cNvPicPr>
              <p:nvPr/>
            </p:nvPicPr>
            <p:blipFill rotWithShape="1">
              <a:blip r:embed="rId15"/>
              <a:srcRect l="44223" b="40767"/>
              <a:stretch/>
            </p:blipFill>
            <p:spPr>
              <a:xfrm>
                <a:off x="25466171" y="9277477"/>
                <a:ext cx="10547377" cy="6026692"/>
              </a:xfrm>
              <a:prstGeom prst="rect">
                <a:avLst/>
              </a:prstGeom>
            </p:spPr>
          </p:pic>
          <p:pic>
            <p:nvPicPr>
              <p:cNvPr id="5" name="Picture 4" descr="Map&#10;&#10;Description automatically generated">
                <a:extLst>
                  <a:ext uri="{FF2B5EF4-FFF2-40B4-BE49-F238E27FC236}">
                    <a16:creationId xmlns:a16="http://schemas.microsoft.com/office/drawing/2014/main" id="{EB2F624C-4357-487F-B931-427E97293F9D}"/>
                  </a:ext>
                </a:extLst>
              </p:cNvPr>
              <p:cNvPicPr>
                <a:picLocks noChangeAspect="1"/>
              </p:cNvPicPr>
              <p:nvPr/>
            </p:nvPicPr>
            <p:blipFill rotWithShape="1">
              <a:blip r:embed="rId15"/>
              <a:srcRect l="48257" t="74848" r="6362" b="2274"/>
              <a:stretch/>
            </p:blipFill>
            <p:spPr>
              <a:xfrm>
                <a:off x="26235496" y="15163799"/>
                <a:ext cx="8581387" cy="2327215"/>
              </a:xfrm>
              <a:prstGeom prst="rect">
                <a:avLst/>
              </a:prstGeom>
            </p:spPr>
          </p:pic>
        </p:grpSp>
        <p:sp>
          <p:nvSpPr>
            <p:cNvPr id="4" name="Rectangle 3">
              <a:extLst>
                <a:ext uri="{FF2B5EF4-FFF2-40B4-BE49-F238E27FC236}">
                  <a16:creationId xmlns:a16="http://schemas.microsoft.com/office/drawing/2014/main" id="{1E7C9BE8-003C-40AF-BA84-20C63FAD417B}"/>
                </a:ext>
              </a:extLst>
            </p:cNvPr>
            <p:cNvSpPr/>
            <p:nvPr/>
          </p:nvSpPr>
          <p:spPr>
            <a:xfrm>
              <a:off x="25928759" y="13716000"/>
              <a:ext cx="636967" cy="96252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Z"/>
            </a:p>
          </p:txBody>
        </p:sp>
      </p:grpSp>
    </p:spTree>
    <p:extLst>
      <p:ext uri="{BB962C8B-B14F-4D97-AF65-F5344CB8AC3E}">
        <p14:creationId xmlns:p14="http://schemas.microsoft.com/office/powerpoint/2010/main" val="1641596839"/>
      </p:ext>
    </p:extLst>
  </p:cSld>
  <p:clrMapOvr>
    <a:masterClrMapping/>
  </p:clrMapOvr>
</p:sld>
</file>

<file path=ppt/theme/theme1.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26100</TotalTime>
  <Words>673</Words>
  <Application>Microsoft Office PowerPoint</Application>
  <PresentationFormat>Custom</PresentationFormat>
  <Paragraphs>86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Lato</vt:lpstr>
      <vt:lpstr>Lato Black</vt:lpstr>
      <vt:lpstr>1_Office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Tankersley</dc:creator>
  <cp:lastModifiedBy>Matthew Tankersley</cp:lastModifiedBy>
  <cp:revision>157</cp:revision>
  <dcterms:created xsi:type="dcterms:W3CDTF">2021-10-15T00:07:22Z</dcterms:created>
  <dcterms:modified xsi:type="dcterms:W3CDTF">2022-09-22T17:04:35Z</dcterms:modified>
</cp:coreProperties>
</file>

<file path=docProps/thumbnail.jpeg>
</file>